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media/image12.jpg" ContentType="image/png"/>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8" r:id="rId5"/>
    <p:sldMasterId id="2147484677" r:id="rId6"/>
  </p:sldMasterIdLst>
  <p:notesMasterIdLst>
    <p:notesMasterId r:id="rId63"/>
  </p:notesMasterIdLst>
  <p:handoutMasterIdLst>
    <p:handoutMasterId r:id="rId64"/>
  </p:handoutMasterIdLst>
  <p:sldIdLst>
    <p:sldId id="1895" r:id="rId7"/>
    <p:sldId id="324" r:id="rId8"/>
    <p:sldId id="1843" r:id="rId9"/>
    <p:sldId id="1871" r:id="rId10"/>
    <p:sldId id="4001" r:id="rId11"/>
    <p:sldId id="1861" r:id="rId12"/>
    <p:sldId id="1822" r:id="rId13"/>
    <p:sldId id="1823" r:id="rId14"/>
    <p:sldId id="3980" r:id="rId15"/>
    <p:sldId id="3981" r:id="rId16"/>
    <p:sldId id="1876" r:id="rId17"/>
    <p:sldId id="1880" r:id="rId18"/>
    <p:sldId id="1883" r:id="rId19"/>
    <p:sldId id="3976" r:id="rId20"/>
    <p:sldId id="2019" r:id="rId21"/>
    <p:sldId id="342" r:id="rId22"/>
    <p:sldId id="484" r:id="rId23"/>
    <p:sldId id="1898" r:id="rId24"/>
    <p:sldId id="4002" r:id="rId25"/>
    <p:sldId id="3984" r:id="rId26"/>
    <p:sldId id="3985" r:id="rId27"/>
    <p:sldId id="3986" r:id="rId28"/>
    <p:sldId id="3983" r:id="rId29"/>
    <p:sldId id="1885" r:id="rId30"/>
    <p:sldId id="3975" r:id="rId31"/>
    <p:sldId id="1888" r:id="rId32"/>
    <p:sldId id="1890" r:id="rId33"/>
    <p:sldId id="1889" r:id="rId34"/>
    <p:sldId id="3977" r:id="rId35"/>
    <p:sldId id="1863" r:id="rId36"/>
    <p:sldId id="494" r:id="rId37"/>
    <p:sldId id="1878" r:id="rId38"/>
    <p:sldId id="384" r:id="rId39"/>
    <p:sldId id="1855" r:id="rId40"/>
    <p:sldId id="488" r:id="rId41"/>
    <p:sldId id="3982" r:id="rId42"/>
    <p:sldId id="3978" r:id="rId43"/>
    <p:sldId id="1660" r:id="rId44"/>
    <p:sldId id="479" r:id="rId45"/>
    <p:sldId id="461" r:id="rId46"/>
    <p:sldId id="1892" r:id="rId47"/>
    <p:sldId id="3989" r:id="rId48"/>
    <p:sldId id="4000" r:id="rId49"/>
    <p:sldId id="3988" r:id="rId50"/>
    <p:sldId id="3999" r:id="rId51"/>
    <p:sldId id="3990" r:id="rId52"/>
    <p:sldId id="3991" r:id="rId53"/>
    <p:sldId id="3992" r:id="rId54"/>
    <p:sldId id="3993" r:id="rId55"/>
    <p:sldId id="3994" r:id="rId56"/>
    <p:sldId id="3995" r:id="rId57"/>
    <p:sldId id="3996" r:id="rId58"/>
    <p:sldId id="3997" r:id="rId59"/>
    <p:sldId id="3998" r:id="rId60"/>
    <p:sldId id="1848" r:id="rId61"/>
    <p:sldId id="3987"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4001"/>
            <p14:sldId id="1861"/>
            <p14:sldId id="1822"/>
            <p14:sldId id="1823"/>
            <p14:sldId id="3980"/>
            <p14:sldId id="3981"/>
            <p14:sldId id="1876"/>
            <p14:sldId id="1880"/>
            <p14:sldId id="1883"/>
            <p14:sldId id="3976"/>
            <p14:sldId id="2019"/>
            <p14:sldId id="342"/>
            <p14:sldId id="484"/>
            <p14:sldId id="1898"/>
            <p14:sldId id="4002"/>
            <p14:sldId id="3984"/>
            <p14:sldId id="3985"/>
            <p14:sldId id="3986"/>
            <p14:sldId id="3983"/>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1878"/>
            <p14:sldId id="384"/>
            <p14:sldId id="1855"/>
            <p14:sldId id="488"/>
            <p14:sldId id="3982"/>
          </p14:sldIdLst>
        </p14:section>
        <p14:section name="Azure DevOPS" id="{6A32EC01-E33B-4C98-9FD6-C2B51BB5AC78}">
          <p14:sldIdLst>
            <p14:sldId id="3978"/>
            <p14:sldId id="1660"/>
            <p14:sldId id="479"/>
            <p14:sldId id="461"/>
            <p14:sldId id="1892"/>
          </p14:sldIdLst>
        </p14:section>
        <p14:section name="Roadmap" id="{6C09CE84-2A22-4D62-A07F-973B74C4E701}">
          <p14:sldIdLst>
            <p14:sldId id="3989"/>
            <p14:sldId id="4000"/>
            <p14:sldId id="3988"/>
            <p14:sldId id="3999"/>
            <p14:sldId id="3990"/>
            <p14:sldId id="3991"/>
            <p14:sldId id="3992"/>
            <p14:sldId id="3993"/>
            <p14:sldId id="3994"/>
            <p14:sldId id="3995"/>
            <p14:sldId id="3996"/>
            <p14:sldId id="3997"/>
            <p14:sldId id="3998"/>
          </p14:sldIdLst>
        </p14:section>
        <p14:section name="Outro" id="{CE18F531-8D47-4791-8D82-51A163BAEC53}">
          <p14:sldIdLst>
            <p14:sldId id="1848"/>
            <p14:sldId id="39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13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 Charlebois" userId="3b3d6d36-0094-4904-893b-6a292e2ae079" providerId="ADAL" clId="{C436DE23-AECA-4D2D-90D1-5E86584A3FE1}"/>
    <pc:docChg chg="modSld">
      <pc:chgData name="Nik Charlebois" userId="3b3d6d36-0094-4904-893b-6a292e2ae079" providerId="ADAL" clId="{C436DE23-AECA-4D2D-90D1-5E86584A3FE1}" dt="2020-04-03T19:40:28.289" v="26" actId="20577"/>
      <pc:docMkLst>
        <pc:docMk/>
      </pc:docMkLst>
      <pc:sldChg chg="modSp mod">
        <pc:chgData name="Nik Charlebois" userId="3b3d6d36-0094-4904-893b-6a292e2ae079" providerId="ADAL" clId="{C436DE23-AECA-4D2D-90D1-5E86584A3FE1}" dt="2020-04-03T19:40:28.289" v="26" actId="20577"/>
        <pc:sldMkLst>
          <pc:docMk/>
          <pc:sldMk cId="3903176921" sldId="2019"/>
        </pc:sldMkLst>
        <pc:spChg chg="mod">
          <ac:chgData name="Nik Charlebois" userId="3b3d6d36-0094-4904-893b-6a292e2ae079" providerId="ADAL" clId="{C436DE23-AECA-4D2D-90D1-5E86584A3FE1}" dt="2020-04-03T19:40:28.289" v="26" actId="20577"/>
          <ac:spMkLst>
            <pc:docMk/>
            <pc:sldMk cId="3903176921" sldId="2019"/>
            <ac:spMk id="17" creationId="{6D28837A-6CB0-46B2-AE6E-6632BF1DDED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4/3/2020 3:40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4/3/2020 3:40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42</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55</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a:t>
            </a:r>
            <a:r>
              <a:rPr lang="en-US"/>
              <a:t>whatever you </a:t>
            </a:r>
            <a:r>
              <a:rPr lang="en-US" dirty="0"/>
              <a:t>need to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9723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4/3/2020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34020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jp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4567991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187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270446415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4248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30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4/3/2020</a:t>
            </a:fld>
            <a:endParaRPr lang="en-US"/>
          </a:p>
        </p:txBody>
      </p:sp>
      <p:sp>
        <p:nvSpPr>
          <p:cNvPr id="9" name="Footer Placeholder 8"/>
          <p:cNvSpPr>
            <a:spLocks noGrp="1"/>
          </p:cNvSpPr>
          <p:nvPr>
            <p:ph type="ftr" sz="quarter" idx="11"/>
          </p:nvPr>
        </p:nvSpPr>
        <p:spPr>
          <a:xfrm>
            <a:off x="3869268" y="6356350"/>
            <a:ext cx="5911517" cy="365125"/>
          </a:xfrm>
          <a:prstGeom prst="rect">
            <a:avLst/>
          </a:prstGeom>
        </p:spPr>
        <p:txBody>
          <a:bodyPr/>
          <a:lstStyle/>
          <a:p>
            <a:endParaRPr lang="en-US"/>
          </a:p>
        </p:txBody>
      </p:sp>
      <p:sp>
        <p:nvSpPr>
          <p:cNvPr id="10" name="Slide Number Placeholder 9"/>
          <p:cNvSpPr>
            <a:spLocks noGrp="1"/>
          </p:cNvSpPr>
          <p:nvPr>
            <p:ph type="sldNum" sz="quarter" idx="12"/>
          </p:nvPr>
        </p:nvSpPr>
        <p:spPr>
          <a:xfrm>
            <a:off x="10634135" y="6356350"/>
            <a:ext cx="1530927" cy="365125"/>
          </a:xfrm>
          <a:prstGeom prst="rect">
            <a:avLst/>
          </a:prstGeom>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0.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3.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image" Target="../media/image26.emf"/><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 id="2147484715" r:id="rId30"/>
    <p:sldLayoutId id="2147484716" r:id="rId3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24">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712" r:id="rId17"/>
    <p:sldLayoutId id="2147484713" r:id="rId18"/>
    <p:sldLayoutId id="2147484714" r:id="rId19"/>
    <p:sldLayoutId id="2147484653" r:id="rId20"/>
    <p:sldLayoutId id="2147484655" r:id="rId21"/>
    <p:sldLayoutId id="2147484676" r:id="rId2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powershellgallery.com/" TargetMode="External"/><Relationship Id="rId2" Type="http://schemas.openxmlformats.org/officeDocument/2006/relationships/image" Target="../media/image43.jpe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png"/><Relationship Id="rId7"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0.jpg"/><Relationship Id="rId7" Type="http://schemas.openxmlformats.org/officeDocument/2006/relationships/image" Target="../media/image54.jp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3.jpg"/><Relationship Id="rId11" Type="http://schemas.openxmlformats.org/officeDocument/2006/relationships/image" Target="../media/image57.png"/><Relationship Id="rId5" Type="http://schemas.openxmlformats.org/officeDocument/2006/relationships/image" Target="../media/image52.jpg"/><Relationship Id="rId10" Type="http://schemas.openxmlformats.org/officeDocument/2006/relationships/image" Target="../media/image36.pn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0.jpg"/><Relationship Id="rId7" Type="http://schemas.openxmlformats.org/officeDocument/2006/relationships/image" Target="../media/image51.jp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53.jpg"/><Relationship Id="rId5" Type="http://schemas.openxmlformats.org/officeDocument/2006/relationships/image" Target="../media/image56.png"/><Relationship Id="rId4" Type="http://schemas.openxmlformats.org/officeDocument/2006/relationships/image" Target="../media/image52.jp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ka.ms/O365DSC" TargetMode="Externa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office365dsc.com/" TargetMode="External"/><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jp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7.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jpeg"/><Relationship Id="rId1" Type="http://schemas.openxmlformats.org/officeDocument/2006/relationships/slideLayout" Target="../slideLayouts/slideLayout4.xml"/><Relationship Id="rId6" Type="http://schemas.openxmlformats.org/officeDocument/2006/relationships/image" Target="../media/image84.jpeg"/><Relationship Id="rId5" Type="http://schemas.openxmlformats.org/officeDocument/2006/relationships/image" Target="../media/image73.png"/><Relationship Id="rId4" Type="http://schemas.openxmlformats.org/officeDocument/2006/relationships/image" Target="../media/image83.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6.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1.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84.jpeg"/><Relationship Id="rId4" Type="http://schemas.openxmlformats.org/officeDocument/2006/relationships/image" Target="../media/image82.pn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 Id="rId5" Type="http://schemas.openxmlformats.org/officeDocument/2006/relationships/image" Target="../media/image103.gif"/><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 Id="rId5" Type="http://schemas.openxmlformats.org/officeDocument/2006/relationships/image" Target="../media/image103.gif"/><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 Id="rId6" Type="http://schemas.openxmlformats.org/officeDocument/2006/relationships/image" Target="../media/image104.gif"/><Relationship Id="rId5" Type="http://schemas.openxmlformats.org/officeDocument/2006/relationships/image" Target="../media/image103.gif"/><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 Id="rId6" Type="http://schemas.openxmlformats.org/officeDocument/2006/relationships/image" Target="../media/image104.gif"/><Relationship Id="rId5" Type="http://schemas.openxmlformats.org/officeDocument/2006/relationships/image" Target="../media/image103.gif"/><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nikcharlebois.co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channel9.msdn.com/Series/SharePoint-Automation-with-DSC" TargetMode="External"/><Relationship Id="rId5" Type="http://schemas.openxmlformats.org/officeDocument/2006/relationships/hyperlink" Target="https://aka.ms/O365DSCVideos" TargetMode="External"/><Relationship Id="rId4" Type="http://schemas.openxmlformats.org/officeDocument/2006/relationships/hyperlink" Target="http://office365dsc.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CD2D96-F102-4395-9A45-9564552DB962}"/>
              </a:ext>
            </a:extLst>
          </p:cNvPr>
          <p:cNvPicPr>
            <a:picLocks noChangeAspect="1"/>
          </p:cNvPicPr>
          <p:nvPr/>
        </p:nvPicPr>
        <p:blipFill>
          <a:blip r:embed="rId2"/>
          <a:stretch>
            <a:fillRect/>
          </a:stretch>
        </p:blipFill>
        <p:spPr>
          <a:xfrm>
            <a:off x="2928781" y="2284441"/>
            <a:ext cx="6233599" cy="3116800"/>
          </a:xfrm>
          <a:prstGeom prst="rect">
            <a:avLst/>
          </a:prstGeom>
        </p:spPr>
      </p:pic>
      <p:sp>
        <p:nvSpPr>
          <p:cNvPr id="6" name="TextBox 5">
            <a:extLst>
              <a:ext uri="{FF2B5EF4-FFF2-40B4-BE49-F238E27FC236}">
                <a16:creationId xmlns:a16="http://schemas.microsoft.com/office/drawing/2014/main" id="{38CC0ECC-78BB-4E4F-B43B-48086F06093E}"/>
              </a:ext>
            </a:extLst>
          </p:cNvPr>
          <p:cNvSpPr txBox="1"/>
          <p:nvPr/>
        </p:nvSpPr>
        <p:spPr>
          <a:xfrm>
            <a:off x="330163" y="5401241"/>
            <a:ext cx="7155239" cy="363946"/>
          </a:xfrm>
          <a:prstGeom prst="rect">
            <a:avLst/>
          </a:prstGeom>
          <a:noFill/>
        </p:spPr>
        <p:txBody>
          <a:bodyPr wrap="square" rtlCol="0">
            <a:spAutoFit/>
          </a:bodyPr>
          <a:lstStyle/>
          <a:p>
            <a:r>
              <a:rPr lang="en-US" b="1" dirty="0"/>
              <a:t>Nik Charlebois – DevOPS Dude</a:t>
            </a:r>
            <a:endParaRPr lang="fr-CA" dirty="0"/>
          </a:p>
        </p:txBody>
      </p:sp>
      <p:pic>
        <p:nvPicPr>
          <p:cNvPr id="3" name="Picture 2">
            <a:extLst>
              <a:ext uri="{FF2B5EF4-FFF2-40B4-BE49-F238E27FC236}">
                <a16:creationId xmlns:a16="http://schemas.microsoft.com/office/drawing/2014/main" id="{84674736-AD19-4BAA-98B2-5905A0BD3377}"/>
              </a:ext>
            </a:extLst>
          </p:cNvPr>
          <p:cNvPicPr>
            <a:picLocks noChangeAspect="1"/>
          </p:cNvPicPr>
          <p:nvPr/>
        </p:nvPicPr>
        <p:blipFill>
          <a:blip r:embed="rId3"/>
          <a:stretch>
            <a:fillRect/>
          </a:stretch>
        </p:blipFill>
        <p:spPr>
          <a:xfrm>
            <a:off x="188395" y="5709591"/>
            <a:ext cx="3552825" cy="1047750"/>
          </a:xfrm>
          <a:prstGeom prst="rect">
            <a:avLst/>
          </a:prstGeom>
        </p:spPr>
      </p:pic>
      <p:sp>
        <p:nvSpPr>
          <p:cNvPr id="4" name="TextBox 3">
            <a:extLst>
              <a:ext uri="{FF2B5EF4-FFF2-40B4-BE49-F238E27FC236}">
                <a16:creationId xmlns:a16="http://schemas.microsoft.com/office/drawing/2014/main" id="{BFE2CBB9-6B51-46DA-AB08-AEC4C768B58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470B9F54-E55C-45B1-BA31-3567268BE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9EC5CC-3F2B-4B25-B7D1-083FDCFDCBFB}"/>
              </a:ext>
            </a:extLst>
          </p:cNvPr>
          <p:cNvPicPr>
            <a:picLocks noChangeAspect="1"/>
          </p:cNvPicPr>
          <p:nvPr/>
        </p:nvPicPr>
        <p:blipFill>
          <a:blip r:embed="rId5"/>
          <a:stretch>
            <a:fillRect/>
          </a:stretch>
        </p:blipFill>
        <p:spPr>
          <a:xfrm>
            <a:off x="0" y="0"/>
            <a:ext cx="119429" cy="6858000"/>
          </a:xfrm>
          <a:prstGeom prst="rect">
            <a:avLst/>
          </a:prstGeom>
        </p:spPr>
      </p:pic>
      <p:sp>
        <p:nvSpPr>
          <p:cNvPr id="2" name="TextBox 1">
            <a:extLst>
              <a:ext uri="{FF2B5EF4-FFF2-40B4-BE49-F238E27FC236}">
                <a16:creationId xmlns:a16="http://schemas.microsoft.com/office/drawing/2014/main" id="{BAD6E6F7-D4D3-494C-8CC9-E2C7392A63EA}"/>
              </a:ext>
            </a:extLst>
          </p:cNvPr>
          <p:cNvSpPr txBox="1"/>
          <p:nvPr/>
        </p:nvSpPr>
        <p:spPr>
          <a:xfrm>
            <a:off x="1456606" y="2159637"/>
            <a:ext cx="9801082" cy="984885"/>
          </a:xfrm>
          <a:prstGeom prst="rect">
            <a:avLst/>
          </a:prstGeom>
          <a:noFill/>
        </p:spPr>
        <p:txBody>
          <a:bodyPr wrap="square" lIns="0" tIns="0" rIns="0" bIns="0" rtlCol="0">
            <a:spAutoFit/>
          </a:bodyPr>
          <a:lstStyle/>
          <a:p>
            <a:pPr algn="ctr"/>
            <a:r>
              <a:rPr lang="en-US" sz="3200" dirty="0">
                <a:gradFill>
                  <a:gsLst>
                    <a:gs pos="2917">
                      <a:schemeClr val="tx1"/>
                    </a:gs>
                    <a:gs pos="30000">
                      <a:schemeClr val="tx1"/>
                    </a:gs>
                  </a:gsLst>
                  <a:lin ang="5400000" scaled="0"/>
                </a:gradFill>
              </a:rPr>
              <a:t>Configuration Change Management for Office 365 using DevOPS</a:t>
            </a:r>
          </a:p>
        </p:txBody>
      </p:sp>
    </p:spTree>
    <p:extLst>
      <p:ext uri="{BB962C8B-B14F-4D97-AF65-F5344CB8AC3E}">
        <p14:creationId xmlns:p14="http://schemas.microsoft.com/office/powerpoint/2010/main" val="112827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00B05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rgbClr val="FFC0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19283" y="428374"/>
            <a:ext cx="914400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3ACE82C8-3E8D-4C26-A597-38AC4A709A6F}"/>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DB7CAFBB-09F5-446F-9416-B41A48D62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063FC0C-2796-4462-9C35-4A15D066D548}"/>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8784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23516" y="406592"/>
            <a:ext cx="9144000" cy="553998"/>
          </a:xfrm>
        </p:spPr>
        <p:txBody>
          <a:bodyPr/>
          <a:lstStyle/>
          <a:p>
            <a:r>
              <a:rPr lang="en-CA" dirty="0"/>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80500" y="1338535"/>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Most resources have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2974219" y="4336843"/>
            <a:ext cx="5438815" cy="2114565"/>
          </a:xfrm>
          <a:prstGeom prst="rect">
            <a:avLst/>
          </a:prstGeom>
        </p:spPr>
      </p:pic>
      <p:sp>
        <p:nvSpPr>
          <p:cNvPr id="4" name="TextBox 3">
            <a:extLst>
              <a:ext uri="{FF2B5EF4-FFF2-40B4-BE49-F238E27FC236}">
                <a16:creationId xmlns:a16="http://schemas.microsoft.com/office/drawing/2014/main" id="{4C07976D-633A-403F-8936-521253ABC47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EBAAC1D-C1EE-4AF7-A9D9-9D8EF3DA8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C3A2FD-CB65-4F8E-B21E-BE1DD720AE7A}"/>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9607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89" y="3241572"/>
            <a:ext cx="3182266" cy="3182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09731" y="434162"/>
            <a:ext cx="9144000" cy="553998"/>
          </a:xfrm>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3653005" y="2055190"/>
            <a:ext cx="8983175" cy="2308324"/>
          </a:xfrm>
          <a:prstGeom prst="rect">
            <a:avLst/>
          </a:prstGeom>
          <a:noFill/>
        </p:spPr>
        <p:txBody>
          <a:bodyPr wrap="square" rtlCol="0">
            <a:spAutoFit/>
          </a:bodyPr>
          <a:lstStyle/>
          <a:p>
            <a:pPr marL="285750" indent="-285750">
              <a:buFontTx/>
              <a:buChar char="-"/>
            </a:pPr>
            <a:r>
              <a:rPr lang="en-CA" sz="2400" dirty="0"/>
              <a:t>Macro components that extend the reach of DSC (e.g. </a:t>
            </a:r>
            <a:r>
              <a:rPr lang="en-CA" sz="2400" dirty="0" err="1"/>
              <a:t>SharePointDSC</a:t>
            </a:r>
            <a:r>
              <a:rPr lang="en-CA" sz="2400" dirty="0"/>
              <a:t>, </a:t>
            </a:r>
            <a:r>
              <a:rPr lang="en-CA" sz="2400" dirty="0" err="1"/>
              <a:t>SQLServerDSC</a:t>
            </a:r>
            <a:r>
              <a:rPr lang="en-CA" sz="2400" dirty="0"/>
              <a:t>, etc.) </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3"/>
              </a:rPr>
              <a:t>http://PowerShellGallery.com</a:t>
            </a:r>
            <a:r>
              <a:rPr lang="en-CA" sz="2400" dirty="0"/>
              <a:t>)</a:t>
            </a:r>
          </a:p>
          <a:p>
            <a:pPr marL="285750" indent="-285750">
              <a:buFontTx/>
              <a:buChar char="-"/>
            </a:pPr>
            <a:endParaRPr lang="en-CA" sz="2400" dirty="0"/>
          </a:p>
        </p:txBody>
      </p:sp>
      <p:sp>
        <p:nvSpPr>
          <p:cNvPr id="3" name="TextBox 2">
            <a:extLst>
              <a:ext uri="{FF2B5EF4-FFF2-40B4-BE49-F238E27FC236}">
                <a16:creationId xmlns:a16="http://schemas.microsoft.com/office/drawing/2014/main" id="{54A41921-5011-41E5-AE28-7FEB7C8D3DBE}"/>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BB54F5C0-B4F1-4362-A45B-9A7875C07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253459-79DB-46C2-B149-960ABEE0D4A3}"/>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25443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title"/>
          </p:nvPr>
        </p:nvSpPr>
        <p:spPr/>
        <p:txBody>
          <a:bodyPr/>
          <a:lstStyle/>
          <a:p>
            <a:r>
              <a:rPr lang="en-CA">
                <a:solidFill>
                  <a:schemeClr val="tx1"/>
                </a:solidFill>
              </a:rPr>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body" sz="quarter" idx="12"/>
          </p:nvPr>
        </p:nvSpPr>
        <p:spPr>
          <a:xfrm>
            <a:off x="613046" y="3533776"/>
            <a:ext cx="9144000" cy="307777"/>
          </a:xfrm>
        </p:spPr>
        <p:txBody>
          <a:bodyPr/>
          <a:lstStyle/>
          <a:p>
            <a:r>
              <a:rPr lang="en-CA" dirty="0">
                <a:solidFill>
                  <a:schemeClr val="tx1"/>
                </a:solidFill>
              </a:rPr>
              <a:t>Basic DSC</a:t>
            </a:r>
          </a:p>
        </p:txBody>
      </p:sp>
      <p:sp>
        <p:nvSpPr>
          <p:cNvPr id="2" name="TextBox 1">
            <a:extLst>
              <a:ext uri="{FF2B5EF4-FFF2-40B4-BE49-F238E27FC236}">
                <a16:creationId xmlns:a16="http://schemas.microsoft.com/office/drawing/2014/main" id="{E34045D4-F236-441B-B3B8-1E4ADC0E1DC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00675F95-DAF2-41DC-87C7-4E427C120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CAE3B1-F20E-4024-B983-97CA88EDF375}"/>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21276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016" y="3239305"/>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Office365DSC</a:t>
            </a:r>
          </a:p>
        </p:txBody>
      </p:sp>
      <p:sp>
        <p:nvSpPr>
          <p:cNvPr id="4" name="TextBox 3">
            <a:extLst>
              <a:ext uri="{FF2B5EF4-FFF2-40B4-BE49-F238E27FC236}">
                <a16:creationId xmlns:a16="http://schemas.microsoft.com/office/drawing/2014/main" id="{146E35F6-19C1-4F83-85E8-3FE42159033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395EBBD9-2B55-461D-A4C0-8AF31FC77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34930F-642C-4D2D-8E01-95E7F3BCFFF2}"/>
              </a:ext>
            </a:extLst>
          </p:cNvPr>
          <p:cNvPicPr>
            <a:picLocks noChangeAspect="1"/>
          </p:cNvPicPr>
          <p:nvPr/>
        </p:nvPicPr>
        <p:blipFill>
          <a:blip r:embed="rId4"/>
          <a:stretch>
            <a:fillRect/>
          </a:stretch>
        </p:blipFill>
        <p:spPr>
          <a:xfrm>
            <a:off x="497067" y="2801830"/>
            <a:ext cx="1428949" cy="1428949"/>
          </a:xfrm>
          <a:prstGeom prst="rect">
            <a:avLst/>
          </a:prstGeom>
        </p:spPr>
      </p:pic>
      <p:pic>
        <p:nvPicPr>
          <p:cNvPr id="10" name="Picture 9">
            <a:extLst>
              <a:ext uri="{FF2B5EF4-FFF2-40B4-BE49-F238E27FC236}">
                <a16:creationId xmlns:a16="http://schemas.microsoft.com/office/drawing/2014/main" id="{4E07B476-7E44-45BE-937F-D9CEE062CE0B}"/>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3681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2141897" y="388781"/>
            <a:ext cx="9144000" cy="553998"/>
          </a:xfrm>
          <a:prstGeom prst="rect">
            <a:avLst/>
          </a:prstGeom>
        </p:spPr>
        <p:txBody>
          <a:bodyPr wrap="square" anchor="t">
            <a:normAutofit/>
          </a:bodyPr>
          <a:lstStyle/>
          <a:p>
            <a:r>
              <a:rPr lang="en-US" dirty="0"/>
              <a:t>What does Office 365 DSC have to offer?</a:t>
            </a:r>
          </a:p>
        </p:txBody>
      </p:sp>
      <p:sp>
        <p:nvSpPr>
          <p:cNvPr id="2" name="TextBox 1">
            <a:extLst>
              <a:ext uri="{FF2B5EF4-FFF2-40B4-BE49-F238E27FC236}">
                <a16:creationId xmlns:a16="http://schemas.microsoft.com/office/drawing/2014/main" id="{F5D8ED09-3782-4E48-A77F-2FC3071BD1C7}"/>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FB72B15F-5C83-4874-93BB-48C908264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87015"/>
            <a:ext cx="379086" cy="37908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D97B6C7-A98C-43D2-97BB-4C819E089FB6}"/>
              </a:ext>
            </a:extLst>
          </p:cNvPr>
          <p:cNvGrpSpPr/>
          <p:nvPr/>
        </p:nvGrpSpPr>
        <p:grpSpPr>
          <a:xfrm>
            <a:off x="2290956" y="1111947"/>
            <a:ext cx="3286406" cy="2562668"/>
            <a:chOff x="1283335" y="925314"/>
            <a:chExt cx="3286406" cy="2562668"/>
          </a:xfrm>
        </p:grpSpPr>
        <p:sp>
          <p:nvSpPr>
            <p:cNvPr id="24" name="Rectangle 23">
              <a:extLst>
                <a:ext uri="{FF2B5EF4-FFF2-40B4-BE49-F238E27FC236}">
                  <a16:creationId xmlns:a16="http://schemas.microsoft.com/office/drawing/2014/main" id="{D356F202-5164-41C7-A57C-5C7607B748F4}"/>
                </a:ext>
              </a:extLst>
            </p:cNvPr>
            <p:cNvSpPr/>
            <p:nvPr/>
          </p:nvSpPr>
          <p:spPr bwMode="auto">
            <a:xfrm>
              <a:off x="1621104" y="925314"/>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EBC96E2C-34DF-4CD6-A2E6-451E7829D08A}"/>
                </a:ext>
              </a:extLst>
            </p:cNvPr>
            <p:cNvGrpSpPr/>
            <p:nvPr/>
          </p:nvGrpSpPr>
          <p:grpSpPr>
            <a:xfrm>
              <a:off x="1283335" y="1112727"/>
              <a:ext cx="3286406" cy="1930070"/>
              <a:chOff x="786007" y="4826841"/>
              <a:chExt cx="3286406" cy="1930070"/>
            </a:xfrm>
          </p:grpSpPr>
          <p:sp>
            <p:nvSpPr>
              <p:cNvPr id="9" name="Rectangle 8">
                <a:extLst>
                  <a:ext uri="{FF2B5EF4-FFF2-40B4-BE49-F238E27FC236}">
                    <a16:creationId xmlns:a16="http://schemas.microsoft.com/office/drawing/2014/main" id="{AC128BA5-C1EF-4E0F-8CB4-D02A43252F4F}"/>
                  </a:ext>
                </a:extLst>
              </p:cNvPr>
              <p:cNvSpPr/>
              <p:nvPr/>
            </p:nvSpPr>
            <p:spPr>
              <a:xfrm>
                <a:off x="1893911" y="4826841"/>
                <a:ext cx="1150242" cy="1150242"/>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B8127251-499A-423C-AFC6-11534B5EA63C}"/>
                  </a:ext>
                </a:extLst>
              </p:cNvPr>
              <p:cNvGrpSpPr/>
              <p:nvPr/>
            </p:nvGrpSpPr>
            <p:grpSpPr>
              <a:xfrm>
                <a:off x="786007" y="6079090"/>
                <a:ext cx="3286406" cy="677821"/>
                <a:chOff x="4688" y="2573111"/>
                <a:chExt cx="3286406" cy="677821"/>
              </a:xfrm>
            </p:grpSpPr>
            <p:sp>
              <p:nvSpPr>
                <p:cNvPr id="12" name="Rectangle 11">
                  <a:extLst>
                    <a:ext uri="{FF2B5EF4-FFF2-40B4-BE49-F238E27FC236}">
                      <a16:creationId xmlns:a16="http://schemas.microsoft.com/office/drawing/2014/main" id="{F562CEDC-6668-49A0-AE29-6059CB39AC44}"/>
                    </a:ext>
                  </a:extLst>
                </p:cNvPr>
                <p:cNvSpPr/>
                <p:nvPr/>
              </p:nvSpPr>
              <p:spPr>
                <a:xfrm>
                  <a:off x="4688" y="2573111"/>
                  <a:ext cx="3286406" cy="677821"/>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E570CCED-79CE-4477-9967-CD6631CFE441}"/>
                    </a:ext>
                  </a:extLst>
                </p:cNvPr>
                <p:cNvSpPr txBox="1"/>
                <p:nvPr/>
              </p:nvSpPr>
              <p:spPr>
                <a:xfrm>
                  <a:off x="4688" y="2573111"/>
                  <a:ext cx="3286406" cy="6778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Manage your tenant’s configuration “as code”</a:t>
                  </a:r>
                </a:p>
              </p:txBody>
            </p:sp>
          </p:grpSp>
        </p:grpSp>
      </p:grpSp>
      <p:grpSp>
        <p:nvGrpSpPr>
          <p:cNvPr id="43" name="Group 42">
            <a:extLst>
              <a:ext uri="{FF2B5EF4-FFF2-40B4-BE49-F238E27FC236}">
                <a16:creationId xmlns:a16="http://schemas.microsoft.com/office/drawing/2014/main" id="{D998F539-49F0-4EC1-9DBB-13F1DD2B103B}"/>
              </a:ext>
            </a:extLst>
          </p:cNvPr>
          <p:cNvGrpSpPr/>
          <p:nvPr/>
        </p:nvGrpSpPr>
        <p:grpSpPr>
          <a:xfrm>
            <a:off x="2644028" y="4091963"/>
            <a:ext cx="4337919" cy="2562668"/>
            <a:chOff x="1621104" y="3960915"/>
            <a:chExt cx="4337919" cy="2562668"/>
          </a:xfrm>
        </p:grpSpPr>
        <p:sp>
          <p:nvSpPr>
            <p:cNvPr id="34" name="Rectangle 33">
              <a:extLst>
                <a:ext uri="{FF2B5EF4-FFF2-40B4-BE49-F238E27FC236}">
                  <a16:creationId xmlns:a16="http://schemas.microsoft.com/office/drawing/2014/main" id="{CF250EF5-0774-4FFF-91F2-E406DB8F1114}"/>
                </a:ext>
              </a:extLst>
            </p:cNvPr>
            <p:cNvSpPr/>
            <p:nvPr/>
          </p:nvSpPr>
          <p:spPr bwMode="auto">
            <a:xfrm>
              <a:off x="1621104" y="3960915"/>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F133DD32-65DB-4D51-8364-C978EEDC3939}"/>
                </a:ext>
              </a:extLst>
            </p:cNvPr>
            <p:cNvGrpSpPr/>
            <p:nvPr/>
          </p:nvGrpSpPr>
          <p:grpSpPr>
            <a:xfrm>
              <a:off x="1639023" y="4080151"/>
              <a:ext cx="4320000" cy="2282960"/>
              <a:chOff x="3936000" y="2293639"/>
              <a:chExt cx="4320000" cy="2282960"/>
            </a:xfrm>
          </p:grpSpPr>
          <p:sp>
            <p:nvSpPr>
              <p:cNvPr id="14" name="Rectangle 13">
                <a:extLst>
                  <a:ext uri="{FF2B5EF4-FFF2-40B4-BE49-F238E27FC236}">
                    <a16:creationId xmlns:a16="http://schemas.microsoft.com/office/drawing/2014/main" id="{2C66F307-E750-4E09-A358-6BC1A9214394}"/>
                  </a:ext>
                </a:extLst>
              </p:cNvPr>
              <p:cNvSpPr/>
              <p:nvPr/>
            </p:nvSpPr>
            <p:spPr>
              <a:xfrm>
                <a:off x="4452212" y="2293639"/>
                <a:ext cx="1512000" cy="1512000"/>
              </a:xfrm>
              <a:prstGeom prst="rect">
                <a:avLst/>
              </a:prstGeom>
              <a:blipFill dpi="0" rotWithShape="1">
                <a:blip r:embed="rId5">
                  <a:extLst>
                    <a:ext uri="{28A0092B-C50C-407E-A947-70E740481C1C}">
                      <a14:useLocalDpi xmlns:a14="http://schemas.microsoft.com/office/drawing/2010/main" val="0"/>
                    </a:ext>
                  </a:extLst>
                </a:blip>
                <a:srcRect/>
                <a:stretch>
                  <a:fillRect l="10252" t="6277" r="10252" b="-9623"/>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B824C0DF-7707-4E9A-A352-8D922FA4E347}"/>
                  </a:ext>
                </a:extLst>
              </p:cNvPr>
              <p:cNvGrpSpPr/>
              <p:nvPr/>
            </p:nvGrpSpPr>
            <p:grpSpPr>
              <a:xfrm>
                <a:off x="3936000" y="3888099"/>
                <a:ext cx="4320000" cy="688500"/>
                <a:chOff x="811418" y="2775658"/>
                <a:chExt cx="4320000" cy="688500"/>
              </a:xfrm>
            </p:grpSpPr>
            <p:sp>
              <p:nvSpPr>
                <p:cNvPr id="16" name="Rectangle 15">
                  <a:extLst>
                    <a:ext uri="{FF2B5EF4-FFF2-40B4-BE49-F238E27FC236}">
                      <a16:creationId xmlns:a16="http://schemas.microsoft.com/office/drawing/2014/main" id="{6D085162-D018-4843-9F32-3B14E855C1D7}"/>
                    </a:ext>
                  </a:extLst>
                </p:cNvPr>
                <p:cNvSpPr/>
                <p:nvPr/>
              </p:nvSpPr>
              <p:spPr>
                <a:xfrm>
                  <a:off x="811418" y="2775658"/>
                  <a:ext cx="4320000" cy="6885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6D28837A-6CB0-46B2-AE6E-6632BF1DDEDC}"/>
                    </a:ext>
                  </a:extLst>
                </p:cNvPr>
                <p:cNvSpPr txBox="1"/>
                <p:nvPr/>
              </p:nvSpPr>
              <p:spPr>
                <a:xfrm>
                  <a:off x="811418" y="2775658"/>
                  <a:ext cx="2544424"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Synchronize configuration on multiple tenants &amp; Assert </a:t>
                  </a:r>
                  <a:r>
                    <a:rPr lang="en-US" sz="1600" kern="1200"/>
                    <a:t>against Templates</a:t>
                  </a:r>
                  <a:endParaRPr lang="en-US" sz="1600" kern="1200" dirty="0"/>
                </a:p>
              </p:txBody>
            </p:sp>
          </p:grpSp>
        </p:grpSp>
      </p:grpSp>
      <p:grpSp>
        <p:nvGrpSpPr>
          <p:cNvPr id="44" name="Group 43">
            <a:extLst>
              <a:ext uri="{FF2B5EF4-FFF2-40B4-BE49-F238E27FC236}">
                <a16:creationId xmlns:a16="http://schemas.microsoft.com/office/drawing/2014/main" id="{6DCF1140-A2E8-42C6-A97E-6CF86602B776}"/>
              </a:ext>
            </a:extLst>
          </p:cNvPr>
          <p:cNvGrpSpPr/>
          <p:nvPr/>
        </p:nvGrpSpPr>
        <p:grpSpPr>
          <a:xfrm>
            <a:off x="4885646" y="1111947"/>
            <a:ext cx="4320000" cy="2562668"/>
            <a:chOff x="4231972" y="925314"/>
            <a:chExt cx="4320000" cy="2562668"/>
          </a:xfrm>
        </p:grpSpPr>
        <p:sp>
          <p:nvSpPr>
            <p:cNvPr id="32" name="Rectangle 31">
              <a:extLst>
                <a:ext uri="{FF2B5EF4-FFF2-40B4-BE49-F238E27FC236}">
                  <a16:creationId xmlns:a16="http://schemas.microsoft.com/office/drawing/2014/main" id="{D3703931-440D-412C-B3D0-2B7DFDD09FCE}"/>
                </a:ext>
              </a:extLst>
            </p:cNvPr>
            <p:cNvSpPr/>
            <p:nvPr/>
          </p:nvSpPr>
          <p:spPr bwMode="auto">
            <a:xfrm>
              <a:off x="5028607" y="925314"/>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95A313FA-7EE9-4161-9D24-5C36ED820270}"/>
                </a:ext>
              </a:extLst>
            </p:cNvPr>
            <p:cNvGrpSpPr/>
            <p:nvPr/>
          </p:nvGrpSpPr>
          <p:grpSpPr>
            <a:xfrm>
              <a:off x="4231972" y="925314"/>
              <a:ext cx="4320000" cy="2158874"/>
              <a:chOff x="3936000" y="2434999"/>
              <a:chExt cx="4320000" cy="2158874"/>
            </a:xfrm>
          </p:grpSpPr>
          <p:sp>
            <p:nvSpPr>
              <p:cNvPr id="19" name="Rectangle 18" descr="Download from cloud">
                <a:extLst>
                  <a:ext uri="{FF2B5EF4-FFF2-40B4-BE49-F238E27FC236}">
                    <a16:creationId xmlns:a16="http://schemas.microsoft.com/office/drawing/2014/main" id="{5F958C73-4677-407A-8425-78AB448325DC}"/>
                  </a:ext>
                </a:extLst>
              </p:cNvPr>
              <p:cNvSpPr/>
              <p:nvPr/>
            </p:nvSpPr>
            <p:spPr>
              <a:xfrm>
                <a:off x="5340000" y="2434999"/>
                <a:ext cx="1512000" cy="1512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20" name="Group 19">
                <a:extLst>
                  <a:ext uri="{FF2B5EF4-FFF2-40B4-BE49-F238E27FC236}">
                    <a16:creationId xmlns:a16="http://schemas.microsoft.com/office/drawing/2014/main" id="{5657C353-3211-42C5-B31A-2F969C41CD11}"/>
                  </a:ext>
                </a:extLst>
              </p:cNvPr>
              <p:cNvGrpSpPr/>
              <p:nvPr/>
            </p:nvGrpSpPr>
            <p:grpSpPr>
              <a:xfrm>
                <a:off x="3936000" y="3905373"/>
                <a:ext cx="4320000" cy="688500"/>
                <a:chOff x="3349418" y="2775658"/>
                <a:chExt cx="4320000" cy="688500"/>
              </a:xfrm>
            </p:grpSpPr>
            <p:sp>
              <p:nvSpPr>
                <p:cNvPr id="21" name="Rectangle 20">
                  <a:extLst>
                    <a:ext uri="{FF2B5EF4-FFF2-40B4-BE49-F238E27FC236}">
                      <a16:creationId xmlns:a16="http://schemas.microsoft.com/office/drawing/2014/main" id="{0766894C-58AB-4054-B04F-A79480C70ADD}"/>
                    </a:ext>
                  </a:extLst>
                </p:cNvPr>
                <p:cNvSpPr/>
                <p:nvPr/>
              </p:nvSpPr>
              <p:spPr>
                <a:xfrm>
                  <a:off x="3349418" y="2775658"/>
                  <a:ext cx="4320000" cy="6885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2773C5DB-A9E9-40D2-BBB5-DEE6E1771E9E}"/>
                    </a:ext>
                  </a:extLst>
                </p:cNvPr>
                <p:cNvSpPr txBox="1"/>
                <p:nvPr/>
              </p:nvSpPr>
              <p:spPr>
                <a:xfrm>
                  <a:off x="3349418" y="2775658"/>
                  <a:ext cx="4320000"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Export your current </a:t>
                  </a:r>
                </a:p>
                <a:p>
                  <a:pPr marL="0" lvl="0" indent="0" algn="ctr" defTabSz="889000">
                    <a:lnSpc>
                      <a:spcPct val="100000"/>
                    </a:lnSpc>
                    <a:spcBef>
                      <a:spcPct val="0"/>
                    </a:spcBef>
                    <a:spcAft>
                      <a:spcPct val="35000"/>
                    </a:spcAft>
                    <a:buNone/>
                    <a:defRPr b="1"/>
                  </a:pPr>
                  <a:r>
                    <a:rPr lang="en-US" sz="1600" kern="1200" dirty="0"/>
                    <a:t>tenant configuration</a:t>
                  </a:r>
                </a:p>
              </p:txBody>
            </p:sp>
          </p:grpSp>
        </p:grpSp>
      </p:grpSp>
      <p:grpSp>
        <p:nvGrpSpPr>
          <p:cNvPr id="42" name="Group 41">
            <a:extLst>
              <a:ext uri="{FF2B5EF4-FFF2-40B4-BE49-F238E27FC236}">
                <a16:creationId xmlns:a16="http://schemas.microsoft.com/office/drawing/2014/main" id="{3F837103-5A5B-4D0C-8C97-09F7C5A27E1C}"/>
              </a:ext>
            </a:extLst>
          </p:cNvPr>
          <p:cNvGrpSpPr/>
          <p:nvPr/>
        </p:nvGrpSpPr>
        <p:grpSpPr>
          <a:xfrm>
            <a:off x="5682281" y="4091963"/>
            <a:ext cx="2610868" cy="2562668"/>
            <a:chOff x="5086538" y="3960915"/>
            <a:chExt cx="2610868" cy="2562668"/>
          </a:xfrm>
        </p:grpSpPr>
        <p:sp>
          <p:nvSpPr>
            <p:cNvPr id="36" name="Rectangle 35">
              <a:extLst>
                <a:ext uri="{FF2B5EF4-FFF2-40B4-BE49-F238E27FC236}">
                  <a16:creationId xmlns:a16="http://schemas.microsoft.com/office/drawing/2014/main" id="{9EE1A074-AFE9-4DD6-BD5D-7B51A28B2357}"/>
                </a:ext>
              </a:extLst>
            </p:cNvPr>
            <p:cNvSpPr/>
            <p:nvPr/>
          </p:nvSpPr>
          <p:spPr bwMode="auto">
            <a:xfrm>
              <a:off x="5086538" y="3960915"/>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A0C9E439-9C8B-4F6A-8072-3CC62FF1AF1F}"/>
                </a:ext>
              </a:extLst>
            </p:cNvPr>
            <p:cNvGrpSpPr/>
            <p:nvPr/>
          </p:nvGrpSpPr>
          <p:grpSpPr>
            <a:xfrm>
              <a:off x="5122983" y="4171596"/>
              <a:ext cx="2544424" cy="2141306"/>
              <a:chOff x="5118704" y="4193487"/>
              <a:chExt cx="2544424" cy="2141306"/>
            </a:xfrm>
          </p:grpSpPr>
          <p:pic>
            <p:nvPicPr>
              <p:cNvPr id="2050" name="Picture 2" descr="See the source image">
                <a:extLst>
                  <a:ext uri="{FF2B5EF4-FFF2-40B4-BE49-F238E27FC236}">
                    <a16:creationId xmlns:a16="http://schemas.microsoft.com/office/drawing/2014/main" id="{5D467AAF-90F4-4306-AB37-4B25D7B44F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0418" y="4193487"/>
                <a:ext cx="1160996" cy="116099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F4FFA4D-2308-4175-B4D1-DD0E5BC3F615}"/>
                  </a:ext>
                </a:extLst>
              </p:cNvPr>
              <p:cNvSpPr txBox="1"/>
              <p:nvPr/>
            </p:nvSpPr>
            <p:spPr>
              <a:xfrm>
                <a:off x="5118704" y="5646293"/>
                <a:ext cx="2544424"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Monitor and Alert on Configuration Drifts</a:t>
                </a:r>
              </a:p>
            </p:txBody>
          </p:sp>
        </p:grpSp>
      </p:grpSp>
      <p:pic>
        <p:nvPicPr>
          <p:cNvPr id="47" name="Picture 46">
            <a:extLst>
              <a:ext uri="{FF2B5EF4-FFF2-40B4-BE49-F238E27FC236}">
                <a16:creationId xmlns:a16="http://schemas.microsoft.com/office/drawing/2014/main" id="{EB5B76EF-F0C9-4C62-A8A6-61B5B159B902}"/>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4887" y="426246"/>
            <a:ext cx="9144000" cy="553998"/>
          </a:xfrm>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type="body" sz="quarter" idx="12"/>
          </p:nvPr>
        </p:nvSpPr>
        <p:spPr>
          <a:xfrm>
            <a:off x="689884" y="1857096"/>
            <a:ext cx="9144000" cy="307777"/>
          </a:xfrm>
        </p:spPr>
        <p:txBody>
          <a:bodyPr>
            <a:noAutofit/>
          </a:bodyPr>
          <a:lstStyle/>
          <a:p>
            <a:r>
              <a:rPr lang="en-GB" sz="2800" dirty="0"/>
              <a:t>Supported workloads:</a:t>
            </a:r>
          </a:p>
          <a:p>
            <a:endParaRPr lang="en-GB" sz="2800" dirty="0"/>
          </a:p>
          <a:p>
            <a:endParaRPr lang="en-GB" sz="2800" dirty="0"/>
          </a:p>
          <a:p>
            <a:r>
              <a:rPr lang="en-GB" sz="2800" dirty="0"/>
              <a:t>Support coming:</a:t>
            </a:r>
          </a:p>
          <a:p>
            <a:endParaRPr lang="en-GB" sz="2800" dirty="0"/>
          </a:p>
          <a:p>
            <a:endParaRPr lang="en-GB" sz="2800" dirty="0"/>
          </a:p>
          <a:p>
            <a:r>
              <a:rPr lang="en-GB" sz="2800" dirty="0"/>
              <a:t>Parallel initiative:</a:t>
            </a:r>
          </a:p>
          <a:p>
            <a:pPr marL="0" indent="0">
              <a:buNone/>
            </a:pPr>
            <a:endParaRPr lang="en-GB" sz="2800" dirty="0"/>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153815" y="2430618"/>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641735" y="2474022"/>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037567" y="2459734"/>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523887" y="2459734"/>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3815" y="3739311"/>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9269097" y="2495850"/>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9648586" y="2528493"/>
            <a:ext cx="1700879" cy="307777"/>
          </a:xfrm>
          <a:prstGeom prst="rect">
            <a:avLst/>
          </a:prstGeom>
          <a:noFill/>
        </p:spPr>
        <p:txBody>
          <a:bodyPr wrap="square" rtlCol="0">
            <a:spAutoFit/>
          </a:bodyPr>
          <a:lstStyle/>
          <a:p>
            <a:r>
              <a:rPr lang="en-CA" sz="1400" dirty="0"/>
              <a:t>PowerApps</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6887" y="2497172"/>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127701" y="2528493"/>
            <a:ext cx="2028195" cy="307777"/>
          </a:xfrm>
          <a:prstGeom prst="rect">
            <a:avLst/>
          </a:prstGeom>
          <a:noFill/>
        </p:spPr>
        <p:txBody>
          <a:bodyPr wrap="square" rtlCol="0">
            <a:spAutoFit/>
          </a:bodyPr>
          <a:lstStyle/>
          <a:p>
            <a:r>
              <a:rPr lang="en-CA" sz="1400" dirty="0"/>
              <a:t>Security &amp; Compliance</a:t>
            </a:r>
          </a:p>
        </p:txBody>
      </p:sp>
      <p:sp>
        <p:nvSpPr>
          <p:cNvPr id="3" name="TextBox 2">
            <a:extLst>
              <a:ext uri="{FF2B5EF4-FFF2-40B4-BE49-F238E27FC236}">
                <a16:creationId xmlns:a16="http://schemas.microsoft.com/office/drawing/2014/main" id="{BADBCACB-E6E7-4C31-AA3B-DB857DBF2B2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9" name="Picture 8" descr="See the source image">
            <a:extLst>
              <a:ext uri="{FF2B5EF4-FFF2-40B4-BE49-F238E27FC236}">
                <a16:creationId xmlns:a16="http://schemas.microsoft.com/office/drawing/2014/main" id="{E3C7D15A-65BA-4E9E-80C9-C054381D38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B2276D2-F92B-41ED-9CB9-EA6CB0A8D560}"/>
              </a:ext>
            </a:extLst>
          </p:cNvPr>
          <p:cNvPicPr>
            <a:picLocks noChangeAspect="1"/>
          </p:cNvPicPr>
          <p:nvPr/>
        </p:nvPicPr>
        <p:blipFill>
          <a:blip r:embed="rId11"/>
          <a:stretch>
            <a:fillRect/>
          </a:stretch>
        </p:blipFill>
        <p:spPr>
          <a:xfrm>
            <a:off x="1112102" y="4982224"/>
            <a:ext cx="542090" cy="516623"/>
          </a:xfrm>
          <a:prstGeom prst="rect">
            <a:avLst/>
          </a:prstGeom>
        </p:spPr>
      </p:pic>
      <p:sp>
        <p:nvSpPr>
          <p:cNvPr id="11" name="TextBox 10">
            <a:extLst>
              <a:ext uri="{FF2B5EF4-FFF2-40B4-BE49-F238E27FC236}">
                <a16:creationId xmlns:a16="http://schemas.microsoft.com/office/drawing/2014/main" id="{768C3627-F2D0-427D-8E19-FEFA96831757}"/>
              </a:ext>
            </a:extLst>
          </p:cNvPr>
          <p:cNvSpPr txBox="1"/>
          <p:nvPr/>
        </p:nvSpPr>
        <p:spPr>
          <a:xfrm>
            <a:off x="1700052" y="5117424"/>
            <a:ext cx="1175515" cy="246221"/>
          </a:xfrm>
          <a:prstGeom prst="rect">
            <a:avLst/>
          </a:prstGeom>
          <a:noFill/>
        </p:spPr>
        <p:txBody>
          <a:bodyPr wrap="none" lIns="0" tIns="0" rIns="0" bIns="0" rtlCol="0">
            <a:spAutoFit/>
          </a:bodyPr>
          <a:lstStyle/>
          <a:p>
            <a:pPr algn="l"/>
            <a:r>
              <a:rPr lang="en-US" sz="1600" dirty="0" err="1">
                <a:gradFill>
                  <a:gsLst>
                    <a:gs pos="2917">
                      <a:schemeClr val="tx1"/>
                    </a:gs>
                    <a:gs pos="30000">
                      <a:schemeClr val="tx1"/>
                    </a:gs>
                  </a:gsLst>
                  <a:lin ang="5400000" scaled="0"/>
                </a:gradFill>
              </a:rPr>
              <a:t>AzureADDSC</a:t>
            </a:r>
            <a:endParaRPr lang="en-US" sz="16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A5982D9-C9FF-4915-80D7-4E3E09BC9045}"/>
              </a:ext>
            </a:extLst>
          </p:cNvPr>
          <p:cNvPicPr>
            <a:picLocks noChangeAspect="1"/>
          </p:cNvPicPr>
          <p:nvPr/>
        </p:nvPicPr>
        <p:blipFill>
          <a:blip r:embed="rId12"/>
          <a:stretch>
            <a:fillRect/>
          </a:stretch>
        </p:blipFill>
        <p:spPr>
          <a:xfrm>
            <a:off x="-18380" y="-4594"/>
            <a:ext cx="119429" cy="6858000"/>
          </a:xfrm>
          <a:prstGeom prst="rect">
            <a:avLst/>
          </a:prstGeom>
        </p:spPr>
      </p:pic>
      <p:pic>
        <p:nvPicPr>
          <p:cNvPr id="13" name="Picture 12">
            <a:extLst>
              <a:ext uri="{FF2B5EF4-FFF2-40B4-BE49-F238E27FC236}">
                <a16:creationId xmlns:a16="http://schemas.microsoft.com/office/drawing/2014/main" id="{94C44ED5-891D-462B-9860-D4E9ECE4C8F8}"/>
              </a:ext>
            </a:extLst>
          </p:cNvPr>
          <p:cNvPicPr>
            <a:picLocks noChangeAspect="1"/>
          </p:cNvPicPr>
          <p:nvPr/>
        </p:nvPicPr>
        <p:blipFill>
          <a:blip r:embed="rId13"/>
          <a:stretch>
            <a:fillRect/>
          </a:stretch>
        </p:blipFill>
        <p:spPr>
          <a:xfrm>
            <a:off x="4351574" y="3711663"/>
            <a:ext cx="1334034" cy="469634"/>
          </a:xfrm>
          <a:prstGeom prst="rect">
            <a:avLst/>
          </a:prstGeom>
        </p:spPr>
      </p:pic>
      <p:pic>
        <p:nvPicPr>
          <p:cNvPr id="19" name="Picture 18">
            <a:extLst>
              <a:ext uri="{FF2B5EF4-FFF2-40B4-BE49-F238E27FC236}">
                <a16:creationId xmlns:a16="http://schemas.microsoft.com/office/drawing/2014/main" id="{1D7AEBB2-4BA6-40D9-BC06-34274BBBA65B}"/>
              </a:ext>
            </a:extLst>
          </p:cNvPr>
          <p:cNvPicPr>
            <a:picLocks noChangeAspect="1"/>
          </p:cNvPicPr>
          <p:nvPr/>
        </p:nvPicPr>
        <p:blipFill>
          <a:blip r:embed="rId14"/>
          <a:stretch>
            <a:fillRect/>
          </a:stretch>
        </p:blipFill>
        <p:spPr>
          <a:xfrm>
            <a:off x="2291645" y="3711663"/>
            <a:ext cx="1950437" cy="446179"/>
          </a:xfrm>
          <a:prstGeom prst="rect">
            <a:avLst/>
          </a:prstGeom>
        </p:spPr>
      </p:pic>
    </p:spTree>
    <p:extLst>
      <p:ext uri="{BB962C8B-B14F-4D97-AF65-F5344CB8AC3E}">
        <p14:creationId xmlns:p14="http://schemas.microsoft.com/office/powerpoint/2010/main" val="316216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a:xfrm>
            <a:off x="2274396" y="382522"/>
            <a:ext cx="9144000" cy="553998"/>
          </a:xfrm>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7" y="3746585"/>
            <a:ext cx="2279037" cy="635559"/>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a:p>
            <a:pPr algn="ctr"/>
            <a:r>
              <a:rPr lang="fr-CA" dirty="0" err="1">
                <a:solidFill>
                  <a:schemeClr val="bg2">
                    <a:lumMod val="20000"/>
                    <a:lumOff val="80000"/>
                  </a:schemeClr>
                </a:solidFill>
              </a:rPr>
              <a:t>SkypeForBusinessAPI</a:t>
            </a:r>
            <a:endParaRPr lang="en-US"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3830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87789" y="3865151"/>
            <a:ext cx="2393445"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30641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89447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33751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128722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 name="TextBox 2">
            <a:extLst>
              <a:ext uri="{FF2B5EF4-FFF2-40B4-BE49-F238E27FC236}">
                <a16:creationId xmlns:a16="http://schemas.microsoft.com/office/drawing/2014/main" id="{861CF1EE-7468-41E2-B78A-C25FB4C2880D}"/>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4BFBF4B9-603F-4CC1-B077-60F5EE586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6">
            <a:extLst>
              <a:ext uri="{FF2B5EF4-FFF2-40B4-BE49-F238E27FC236}">
                <a16:creationId xmlns:a16="http://schemas.microsoft.com/office/drawing/2014/main" id="{20B81910-1350-4C66-A25B-1E8E99CB1D7C}"/>
              </a:ext>
            </a:extLst>
          </p:cNvPr>
          <p:cNvSpPr txBox="1">
            <a:spLocks/>
          </p:cNvSpPr>
          <p:nvPr/>
        </p:nvSpPr>
        <p:spPr>
          <a:xfrm>
            <a:off x="4992646" y="1237604"/>
            <a:ext cx="9144000" cy="307777"/>
          </a:xfrm>
        </p:spPr>
        <p:txBody>
          <a:bodyP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342900" indent="-342900">
              <a:buFont typeface="Arial" panose="020B0604020202020204" pitchFamily="34" charset="0"/>
              <a:buChar char="•"/>
            </a:pPr>
            <a:r>
              <a:rPr lang="en-GB"/>
              <a:t>Abstraction layer sitting on top of all underlying modules;</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Allows you to write 1 configuration to handle all workloads;</a:t>
            </a:r>
            <a:endParaRPr lang="en-GB" dirty="0"/>
          </a:p>
        </p:txBody>
      </p:sp>
      <p:pic>
        <p:nvPicPr>
          <p:cNvPr id="7" name="Picture 6">
            <a:extLst>
              <a:ext uri="{FF2B5EF4-FFF2-40B4-BE49-F238E27FC236}">
                <a16:creationId xmlns:a16="http://schemas.microsoft.com/office/drawing/2014/main" id="{A5CC88DA-A2D5-47DE-B721-1CBB39B67EF8}"/>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27068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41897" y="429567"/>
            <a:ext cx="9144000" cy="553998"/>
          </a:xfrm>
        </p:spPr>
        <p:txBody>
          <a:bodyPr/>
          <a:lstStyle/>
          <a:p>
            <a:r>
              <a:rPr lang="en-CA" dirty="0"/>
              <a:t>Community</a:t>
            </a:r>
          </a:p>
        </p:txBody>
      </p:sp>
      <p:sp>
        <p:nvSpPr>
          <p:cNvPr id="5" name="TextBox 4">
            <a:extLst>
              <a:ext uri="{FF2B5EF4-FFF2-40B4-BE49-F238E27FC236}">
                <a16:creationId xmlns:a16="http://schemas.microsoft.com/office/drawing/2014/main" id="{7C42340F-895E-46B5-A9B3-9BA4D440D51C}"/>
              </a:ext>
            </a:extLst>
          </p:cNvPr>
          <p:cNvSpPr txBox="1"/>
          <p:nvPr/>
        </p:nvSpPr>
        <p:spPr>
          <a:xfrm>
            <a:off x="3865725" y="5843658"/>
            <a:ext cx="8551026" cy="584775"/>
          </a:xfrm>
          <a:prstGeom prst="rect">
            <a:avLst/>
          </a:prstGeom>
          <a:noFill/>
        </p:spPr>
        <p:txBody>
          <a:bodyPr wrap="square" rtlCol="0" anchor="t">
            <a:spAutoFit/>
          </a:bodyPr>
          <a:lstStyle/>
          <a:p>
            <a:r>
              <a:rPr lang="en-CA" sz="3200" dirty="0">
                <a:solidFill>
                  <a:schemeClr val="accent3"/>
                </a:solidFill>
                <a:hlinkClick r:id="rId2"/>
              </a:rPr>
              <a:t>aka.ms/O365DSC</a:t>
            </a:r>
            <a:endParaRPr lang="en-CA" sz="3200" dirty="0">
              <a:solidFill>
                <a:schemeClr val="accent3"/>
              </a:solidFill>
            </a:endParaRPr>
          </a:p>
        </p:txBody>
      </p:sp>
      <p:sp>
        <p:nvSpPr>
          <p:cNvPr id="25" name="TextBox 24">
            <a:extLst>
              <a:ext uri="{FF2B5EF4-FFF2-40B4-BE49-F238E27FC236}">
                <a16:creationId xmlns:a16="http://schemas.microsoft.com/office/drawing/2014/main" id="{DE698F89-C9BE-428E-88F0-A5DC48E73A6F}"/>
              </a:ext>
            </a:extLst>
          </p:cNvPr>
          <p:cNvSpPr txBox="1"/>
          <p:nvPr/>
        </p:nvSpPr>
        <p:spPr>
          <a:xfrm>
            <a:off x="978409" y="1747646"/>
            <a:ext cx="10415573" cy="3785652"/>
          </a:xfrm>
          <a:prstGeom prst="rect">
            <a:avLst/>
          </a:prstGeom>
          <a:noFill/>
        </p:spPr>
        <p:txBody>
          <a:bodyPr wrap="square" rtlCol="0" anchor="t">
            <a:spAutoFit/>
          </a:bodyPr>
          <a:lstStyle/>
          <a:p>
            <a:pPr marL="285750" indent="-285750">
              <a:buFontTx/>
              <a:buChar char="-"/>
            </a:pPr>
            <a:r>
              <a:rPr lang="en-CA" sz="2400" dirty="0"/>
              <a:t>100% Open-Source on GitHub;</a:t>
            </a:r>
          </a:p>
          <a:p>
            <a:pPr marL="285750" indent="-285750">
              <a:buFontTx/>
              <a:buChar char="-"/>
            </a:pPr>
            <a:endParaRPr lang="en-CA" sz="2400" dirty="0"/>
          </a:p>
          <a:p>
            <a:pPr marL="285750" indent="-285750">
              <a:buFontTx/>
              <a:buChar char="-"/>
            </a:pPr>
            <a:r>
              <a:rPr lang="en-CA" sz="2400" dirty="0"/>
              <a:t>All the documentation is in the Wiki;</a:t>
            </a:r>
          </a:p>
          <a:p>
            <a:pPr marL="285750" indent="-285750">
              <a:buFontTx/>
              <a:buChar char="-"/>
            </a:pPr>
            <a:endParaRPr lang="en-CA" sz="2400" dirty="0"/>
          </a:p>
          <a:p>
            <a:pPr marL="285750" indent="-285750">
              <a:buFontTx/>
              <a:buChar char="-"/>
            </a:pPr>
            <a:r>
              <a:rPr lang="en-CA" sz="2400" dirty="0"/>
              <a:t>Worldwide team of dedicated engineers;</a:t>
            </a:r>
          </a:p>
          <a:p>
            <a:pPr marL="285750" indent="-285750">
              <a:buFontTx/>
              <a:buChar char="-"/>
            </a:pPr>
            <a:endParaRPr lang="en-CA" sz="2400" dirty="0"/>
          </a:p>
          <a:p>
            <a:pPr marL="285750" indent="-285750">
              <a:buFontTx/>
              <a:buChar char="-"/>
            </a:pPr>
            <a:r>
              <a:rPr lang="en-CA" sz="2400" dirty="0"/>
              <a:t>Looking for help:</a:t>
            </a:r>
          </a:p>
          <a:p>
            <a:pPr marL="742933" lvl="1" indent="-285750">
              <a:buFontTx/>
              <a:buChar char="-"/>
            </a:pPr>
            <a:r>
              <a:rPr lang="en-CA" sz="2400" dirty="0"/>
              <a:t>Testing;</a:t>
            </a:r>
          </a:p>
          <a:p>
            <a:pPr marL="742933" lvl="1" indent="-285750">
              <a:buFontTx/>
              <a:buChar char="-"/>
            </a:pPr>
            <a:r>
              <a:rPr lang="en-CA" sz="2400" dirty="0"/>
              <a:t>Development;</a:t>
            </a:r>
          </a:p>
          <a:p>
            <a:pPr marL="742933" lvl="1" indent="-285750">
              <a:buFontTx/>
              <a:buChar char="-"/>
            </a:pPr>
            <a:r>
              <a:rPr lang="en-CA" sz="2400" dirty="0"/>
              <a:t>Suggestions, ideas, and feedback;</a:t>
            </a:r>
          </a:p>
        </p:txBody>
      </p:sp>
      <p:sp>
        <p:nvSpPr>
          <p:cNvPr id="3" name="TextBox 2">
            <a:extLst>
              <a:ext uri="{FF2B5EF4-FFF2-40B4-BE49-F238E27FC236}">
                <a16:creationId xmlns:a16="http://schemas.microsoft.com/office/drawing/2014/main" id="{0E0E7109-3BFB-48CC-988B-16B04E649FA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1BA9AE6-65FA-4FEE-B62B-9B583712B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994038-3B41-4A0F-868C-F245BB0B2401}"/>
              </a:ext>
            </a:extLst>
          </p:cNvPr>
          <p:cNvPicPr>
            <a:picLocks noChangeAspect="1"/>
          </p:cNvPicPr>
          <p:nvPr/>
        </p:nvPicPr>
        <p:blipFill>
          <a:blip r:embed="rId4"/>
          <a:stretch>
            <a:fillRect/>
          </a:stretch>
        </p:blipFill>
        <p:spPr>
          <a:xfrm>
            <a:off x="-18380" y="-4594"/>
            <a:ext cx="119429" cy="6858000"/>
          </a:xfrm>
          <a:prstGeom prst="rect">
            <a:avLst/>
          </a:prstGeom>
        </p:spPr>
      </p:pic>
      <p:pic>
        <p:nvPicPr>
          <p:cNvPr id="3074" name="Picture 2" descr="See the source image">
            <a:extLst>
              <a:ext uri="{FF2B5EF4-FFF2-40B4-BE49-F238E27FC236}">
                <a16:creationId xmlns:a16="http://schemas.microsoft.com/office/drawing/2014/main" id="{E997323E-9A17-4C3B-99EC-10F3F03A0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3571" y="3687191"/>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A13787-FAC0-420C-93B1-E979A0617D19}"/>
              </a:ext>
            </a:extLst>
          </p:cNvPr>
          <p:cNvPicPr>
            <a:picLocks noChangeAspect="1"/>
          </p:cNvPicPr>
          <p:nvPr/>
        </p:nvPicPr>
        <p:blipFill>
          <a:blip r:embed="rId2"/>
          <a:stretch>
            <a:fillRect/>
          </a:stretch>
        </p:blipFill>
        <p:spPr>
          <a:xfrm>
            <a:off x="3345907" y="2706340"/>
            <a:ext cx="5500185" cy="2750093"/>
          </a:xfrm>
          <a:prstGeom prst="rect">
            <a:avLst/>
          </a:prstGeom>
        </p:spPr>
      </p:pic>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41897" y="429567"/>
            <a:ext cx="9144000" cy="553998"/>
          </a:xfrm>
        </p:spPr>
        <p:txBody>
          <a:bodyPr/>
          <a:lstStyle/>
          <a:p>
            <a:r>
              <a:rPr lang="en-CA" dirty="0"/>
              <a:t>Official Website</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0" y="4730807"/>
            <a:ext cx="8551026" cy="769441"/>
          </a:xfrm>
          <a:prstGeom prst="rect">
            <a:avLst/>
          </a:prstGeom>
          <a:noFill/>
        </p:spPr>
        <p:txBody>
          <a:bodyPr wrap="square" rtlCol="0" anchor="t">
            <a:spAutoFit/>
          </a:bodyPr>
          <a:lstStyle/>
          <a:p>
            <a:r>
              <a:rPr lang="en-CA" sz="4400" dirty="0">
                <a:solidFill>
                  <a:schemeClr val="accent2">
                    <a:lumMod val="90000"/>
                    <a:lumOff val="10000"/>
                  </a:schemeClr>
                </a:solidFill>
                <a:hlinkClick r:id="rId3"/>
              </a:rPr>
              <a:t>Office365DSC.com</a:t>
            </a:r>
            <a:endParaRPr lang="en-CA" sz="4400" dirty="0">
              <a:solidFill>
                <a:schemeClr val="accent2">
                  <a:lumMod val="90000"/>
                  <a:lumOff val="10000"/>
                </a:schemeClr>
              </a:solidFill>
            </a:endParaRPr>
          </a:p>
        </p:txBody>
      </p:sp>
      <p:sp>
        <p:nvSpPr>
          <p:cNvPr id="25" name="TextBox 24">
            <a:extLst>
              <a:ext uri="{FF2B5EF4-FFF2-40B4-BE49-F238E27FC236}">
                <a16:creationId xmlns:a16="http://schemas.microsoft.com/office/drawing/2014/main" id="{DE698F89-C9BE-428E-88F0-A5DC48E73A6F}"/>
              </a:ext>
            </a:extLst>
          </p:cNvPr>
          <p:cNvSpPr txBox="1"/>
          <p:nvPr/>
        </p:nvSpPr>
        <p:spPr>
          <a:xfrm>
            <a:off x="978409" y="1747646"/>
            <a:ext cx="10415573" cy="1569660"/>
          </a:xfrm>
          <a:prstGeom prst="rect">
            <a:avLst/>
          </a:prstGeom>
          <a:noFill/>
        </p:spPr>
        <p:txBody>
          <a:bodyPr wrap="square" rtlCol="0" anchor="t">
            <a:spAutoFit/>
          </a:bodyPr>
          <a:lstStyle/>
          <a:p>
            <a:pPr marL="285750" indent="-285750">
              <a:buFontTx/>
              <a:buChar char="-"/>
            </a:pPr>
            <a:r>
              <a:rPr lang="en-CA" sz="2400" dirty="0"/>
              <a:t>Upcoming Templates Repository;</a:t>
            </a:r>
          </a:p>
          <a:p>
            <a:pPr marL="285750" indent="-285750">
              <a:buFontTx/>
              <a:buChar char="-"/>
            </a:pPr>
            <a:endParaRPr lang="en-CA" sz="2400" dirty="0"/>
          </a:p>
          <a:p>
            <a:pPr marL="285750" indent="-285750">
              <a:buFontTx/>
              <a:buChar char="-"/>
            </a:pPr>
            <a:r>
              <a:rPr lang="en-CA" sz="2400" dirty="0"/>
              <a:t>Information on how to get started;</a:t>
            </a:r>
          </a:p>
          <a:p>
            <a:endParaRPr lang="en-CA" sz="2400" dirty="0"/>
          </a:p>
        </p:txBody>
      </p:sp>
      <p:sp>
        <p:nvSpPr>
          <p:cNvPr id="3" name="TextBox 2">
            <a:extLst>
              <a:ext uri="{FF2B5EF4-FFF2-40B4-BE49-F238E27FC236}">
                <a16:creationId xmlns:a16="http://schemas.microsoft.com/office/drawing/2014/main" id="{0E0E7109-3BFB-48CC-988B-16B04E649FA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1BA9AE6-65FA-4FEE-B62B-9B583712B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994038-3B41-4A0F-868C-F245BB0B2401}"/>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190759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70556" y="413008"/>
            <a:ext cx="9144000" cy="553998"/>
          </a:xfrm>
        </p:spPr>
        <p:txBody>
          <a:bodyPr>
            <a:normAutofit/>
          </a:bodyPr>
          <a:lstStyle/>
          <a:p>
            <a:r>
              <a:rPr lang="en-US" sz="3600" dirty="0"/>
              <a:t>‏</a:t>
            </a:r>
            <a:r>
              <a:rPr lang="en-US" sz="3200" dirty="0"/>
              <a:t>@NikCharlebois</a:t>
            </a:r>
          </a:p>
        </p:txBody>
      </p:sp>
      <p:sp>
        <p:nvSpPr>
          <p:cNvPr id="12" name="Content Placeholder 6"/>
          <p:cNvSpPr>
            <a:spLocks noGrp="1"/>
          </p:cNvSpPr>
          <p:nvPr>
            <p:ph type="body" sz="quarter" idx="12"/>
          </p:nvPr>
        </p:nvSpPr>
        <p:spPr>
          <a:xfrm>
            <a:off x="802589" y="1513279"/>
            <a:ext cx="9144000" cy="307777"/>
          </a:xfrm>
        </p:spPr>
        <p:txBody>
          <a:bodyPr>
            <a:noAutofit/>
          </a:bodyPr>
          <a:lstStyle/>
          <a:p>
            <a:pPr indent="-228600" fontAlgn="base"/>
            <a:r>
              <a:rPr lang="en-US" sz="2400" b="1" u="sng" dirty="0"/>
              <a:t>Role:</a:t>
            </a:r>
            <a:endParaRPr lang="en-US" sz="2400" dirty="0"/>
          </a:p>
          <a:p>
            <a:pPr lvl="1" fontAlgn="base"/>
            <a:r>
              <a:rPr lang="en-US" sz="2400" dirty="0"/>
              <a:t>a/Technical Delivery Manager (TDM)</a:t>
            </a:r>
          </a:p>
          <a:p>
            <a:pPr lvl="1" fontAlgn="base"/>
            <a:r>
              <a:rPr lang="en-US" sz="2400" dirty="0"/>
              <a:t>Focus on DevOPS and Automation</a:t>
            </a:r>
          </a:p>
          <a:p>
            <a:pPr fontAlgn="base"/>
            <a:endParaRPr lang="en-US" sz="2400" dirty="0"/>
          </a:p>
          <a:p>
            <a:pPr fontAlgn="base"/>
            <a:r>
              <a:rPr lang="en-US" sz="2400" b="1" u="sng" dirty="0"/>
              <a:t>About Me:</a:t>
            </a:r>
          </a:p>
          <a:p>
            <a:pPr lvl="1" fontAlgn="base"/>
            <a:r>
              <a:rPr lang="en-US" sz="2400" dirty="0"/>
              <a:t>Ex-PowerShell MVP</a:t>
            </a:r>
          </a:p>
          <a:p>
            <a:pPr lvl="1" fontAlgn="base"/>
            <a:r>
              <a:rPr lang="en-US" sz="2400" dirty="0"/>
              <a:t>Author of multiple SharePoint/O365 books</a:t>
            </a:r>
          </a:p>
          <a:p>
            <a:pPr lvl="1" fontAlgn="base"/>
            <a:r>
              <a:rPr lang="en-US" sz="2400" dirty="0"/>
              <a:t>Based out of Quebec</a:t>
            </a:r>
          </a:p>
          <a:p>
            <a:pPr lvl="1" fontAlgn="base"/>
            <a:r>
              <a:rPr lang="en-US" sz="2400" dirty="0"/>
              <a:t>Speaker at various technology conference</a:t>
            </a:r>
          </a:p>
          <a:p>
            <a:pPr lvl="1" fontAlgn="base"/>
            <a:r>
              <a:rPr lang="en-US" sz="2400" dirty="0"/>
              <a:t>Blogger at </a:t>
            </a:r>
            <a:r>
              <a:rPr lang="en-US" sz="2400" dirty="0">
                <a:hlinkClick r:id="rId3"/>
              </a:rPr>
              <a:t>http://NikCharlebois.com</a:t>
            </a:r>
            <a:r>
              <a:rPr lang="en-US" sz="2400" dirty="0"/>
              <a:t> </a:t>
            </a:r>
          </a:p>
          <a:p>
            <a:pPr lvl="1" fontAlgn="base"/>
            <a:r>
              <a:rPr lang="en-US" sz="2400" dirty="0"/>
              <a:t>Owner of ReverseDSC &amp; Office365DSC</a:t>
            </a:r>
          </a:p>
        </p:txBody>
      </p:sp>
      <p:pic>
        <p:nvPicPr>
          <p:cNvPr id="1026" name="Picture 2">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srcRect/>
          <a:stretch/>
        </p:blipFill>
        <p:spPr bwMode="auto">
          <a:xfrm>
            <a:off x="8693867" y="690007"/>
            <a:ext cx="2768685"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9E1725-7BFB-4BFE-8106-A89AE3B42C8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87D1108D-583C-4E46-94D1-BD6AC0DB7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720E5B-AC9E-4F30-99CE-03220D4D5E8C}"/>
              </a:ext>
            </a:extLst>
          </p:cNvPr>
          <p:cNvPicPr>
            <a:picLocks noChangeAspect="1"/>
          </p:cNvPicPr>
          <p:nvPr/>
        </p:nvPicPr>
        <p:blipFill>
          <a:blip r:embed="rId6"/>
          <a:stretch>
            <a:fillRect/>
          </a:stretch>
        </p:blipFill>
        <p:spPr>
          <a:xfrm>
            <a:off x="0" y="0"/>
            <a:ext cx="119429" cy="6858000"/>
          </a:xfrm>
          <a:prstGeom prst="rect">
            <a:avLst/>
          </a:prstGeom>
        </p:spPr>
      </p:pic>
    </p:spTree>
    <p:extLst>
      <p:ext uri="{BB962C8B-B14F-4D97-AF65-F5344CB8AC3E}">
        <p14:creationId xmlns:p14="http://schemas.microsoft.com/office/powerpoint/2010/main" val="213544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F5FF9E-BF48-46B3-997B-10C72D303FEC}"/>
              </a:ext>
            </a:extLst>
          </p:cNvPr>
          <p:cNvSpPr txBox="1">
            <a:spLocks/>
          </p:cNvSpPr>
          <p:nvPr/>
        </p:nvSpPr>
        <p:spPr>
          <a:xfrm>
            <a:off x="-2074694" y="-203197"/>
            <a:ext cx="10506456"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algn="ctr" defTabSz="914400">
              <a:lnSpc>
                <a:spcPct val="90000"/>
              </a:lnSpc>
              <a:spcAft>
                <a:spcPts val="600"/>
              </a:spcAft>
            </a:pPr>
            <a:r>
              <a:rPr lang="en-US" sz="3600" dirty="0">
                <a:solidFill>
                  <a:schemeClr val="tx1"/>
                </a:solidFill>
                <a:ea typeface="+mj-ea"/>
                <a:cs typeface="+mj-cs"/>
              </a:rPr>
              <a:t>Telemetry</a:t>
            </a:r>
          </a:p>
        </p:txBody>
      </p:sp>
      <p:sp>
        <p:nvSpPr>
          <p:cNvPr id="7" name="Subtitle 6">
            <a:extLst>
              <a:ext uri="{FF2B5EF4-FFF2-40B4-BE49-F238E27FC236}">
                <a16:creationId xmlns:a16="http://schemas.microsoft.com/office/drawing/2014/main" id="{E681C2C1-D21D-45DF-A0BB-964ADE2D6A2C}"/>
              </a:ext>
            </a:extLst>
          </p:cNvPr>
          <p:cNvSpPr>
            <a:spLocks noGrp="1"/>
          </p:cNvSpPr>
          <p:nvPr>
            <p:ph type="body" sz="quarter" idx="12"/>
          </p:nvPr>
        </p:nvSpPr>
        <p:spPr>
          <a:xfrm>
            <a:off x="4701771" y="3121223"/>
            <a:ext cx="9144000" cy="307777"/>
          </a:xfrm>
        </p:spPr>
        <p:txBody>
          <a:bodyPr vert="horz" lIns="91440" tIns="45720" rIns="91440" bIns="45720" rtlCol="0">
            <a:noAutofit/>
          </a:bodyPr>
          <a:lstStyle/>
          <a:p>
            <a:pPr marL="285750" indent="-285750" defTabSz="914400">
              <a:lnSpc>
                <a:spcPct val="90000"/>
              </a:lnSpc>
              <a:spcBef>
                <a:spcPts val="1000"/>
              </a:spcBef>
              <a:buFont typeface="Arial" panose="020B0604020202020204" pitchFamily="34" charset="0"/>
              <a:buChar char="•"/>
            </a:pPr>
            <a:r>
              <a:rPr lang="en-US" sz="1800" dirty="0">
                <a:solidFill>
                  <a:schemeClr val="tx1"/>
                </a:solidFill>
                <a:latin typeface="+mn-lt"/>
                <a:cs typeface="+mn-cs"/>
              </a:rPr>
              <a:t>Allow Organizations to specify their own </a:t>
            </a:r>
            <a:r>
              <a:rPr lang="en-US" sz="1800" b="1" dirty="0">
                <a:solidFill>
                  <a:schemeClr val="tx1"/>
                </a:solidFill>
                <a:latin typeface="+mn-lt"/>
                <a:cs typeface="+mn-cs"/>
              </a:rPr>
              <a:t>App Insights </a:t>
            </a:r>
            <a:r>
              <a:rPr lang="en-US" sz="1800" dirty="0">
                <a:solidFill>
                  <a:schemeClr val="tx1"/>
                </a:solidFill>
                <a:latin typeface="+mn-lt"/>
                <a:cs typeface="+mn-cs"/>
              </a:rPr>
              <a:t>Key</a:t>
            </a:r>
            <a:endParaRPr lang="en-US" sz="1800" b="1" dirty="0">
              <a:solidFill>
                <a:schemeClr val="tx1"/>
              </a:solidFill>
              <a:latin typeface="+mn-lt"/>
              <a:cs typeface="+mn-cs"/>
            </a:endParaRPr>
          </a:p>
          <a:p>
            <a:pPr marL="285750" indent="-285750" defTabSz="914400">
              <a:lnSpc>
                <a:spcPct val="90000"/>
              </a:lnSpc>
              <a:spcBef>
                <a:spcPts val="1000"/>
              </a:spcBef>
              <a:buFont typeface="Arial" panose="020B0604020202020204" pitchFamily="34" charset="0"/>
              <a:buChar char="•"/>
            </a:pPr>
            <a:endParaRPr lang="en-US" sz="1800" b="1" dirty="0">
              <a:solidFill>
                <a:schemeClr val="tx1"/>
              </a:solidFill>
              <a:latin typeface="+mn-lt"/>
              <a:cs typeface="+mn-cs"/>
            </a:endParaRPr>
          </a:p>
          <a:p>
            <a:pPr marL="285750" indent="-285750" defTabSz="914400">
              <a:lnSpc>
                <a:spcPct val="90000"/>
              </a:lnSpc>
              <a:spcBef>
                <a:spcPts val="1000"/>
              </a:spcBef>
              <a:buFont typeface="Arial" panose="020B0604020202020204" pitchFamily="34" charset="0"/>
              <a:buChar char="•"/>
            </a:pPr>
            <a:r>
              <a:rPr lang="en-US" sz="1800" dirty="0">
                <a:solidFill>
                  <a:schemeClr val="tx1"/>
                </a:solidFill>
                <a:latin typeface="+mn-lt"/>
                <a:cs typeface="+mn-cs"/>
              </a:rPr>
              <a:t>Track drifts, configuration and extraction activities</a:t>
            </a:r>
          </a:p>
        </p:txBody>
      </p:sp>
      <p:pic>
        <p:nvPicPr>
          <p:cNvPr id="13" name="Picture 12">
            <a:extLst>
              <a:ext uri="{FF2B5EF4-FFF2-40B4-BE49-F238E27FC236}">
                <a16:creationId xmlns:a16="http://schemas.microsoft.com/office/drawing/2014/main" id="{45DB6A4F-1416-4608-B2A2-CA8328155826}"/>
              </a:ext>
            </a:extLst>
          </p:cNvPr>
          <p:cNvPicPr>
            <a:picLocks noChangeAspect="1"/>
          </p:cNvPicPr>
          <p:nvPr/>
        </p:nvPicPr>
        <p:blipFill>
          <a:blip r:embed="rId2"/>
          <a:stretch>
            <a:fillRect/>
          </a:stretch>
        </p:blipFill>
        <p:spPr>
          <a:xfrm>
            <a:off x="692110" y="3802593"/>
            <a:ext cx="3630641" cy="1797166"/>
          </a:xfrm>
          <a:prstGeom prst="rect">
            <a:avLst/>
          </a:prstGeom>
        </p:spPr>
      </p:pic>
      <p:pic>
        <p:nvPicPr>
          <p:cNvPr id="11" name="Picture 10">
            <a:extLst>
              <a:ext uri="{FF2B5EF4-FFF2-40B4-BE49-F238E27FC236}">
                <a16:creationId xmlns:a16="http://schemas.microsoft.com/office/drawing/2014/main" id="{790ED049-C3D9-439C-9DCF-9AD8B3E27FA7}"/>
              </a:ext>
            </a:extLst>
          </p:cNvPr>
          <p:cNvPicPr>
            <a:picLocks noChangeAspect="1"/>
          </p:cNvPicPr>
          <p:nvPr/>
        </p:nvPicPr>
        <p:blipFill>
          <a:blip r:embed="rId3"/>
          <a:stretch>
            <a:fillRect/>
          </a:stretch>
        </p:blipFill>
        <p:spPr>
          <a:xfrm>
            <a:off x="647775" y="1268181"/>
            <a:ext cx="3630168" cy="2404985"/>
          </a:xfrm>
          <a:prstGeom prst="rect">
            <a:avLst/>
          </a:prstGeom>
        </p:spPr>
      </p:pic>
      <p:pic>
        <p:nvPicPr>
          <p:cNvPr id="17" name="Picture 16">
            <a:extLst>
              <a:ext uri="{FF2B5EF4-FFF2-40B4-BE49-F238E27FC236}">
                <a16:creationId xmlns:a16="http://schemas.microsoft.com/office/drawing/2014/main" id="{B9D3CCDB-3707-40B8-BC4C-F1F1D64886A5}"/>
              </a:ext>
            </a:extLst>
          </p:cNvPr>
          <p:cNvPicPr>
            <a:picLocks noChangeAspect="1"/>
          </p:cNvPicPr>
          <p:nvPr/>
        </p:nvPicPr>
        <p:blipFill>
          <a:blip r:embed="rId4"/>
          <a:stretch>
            <a:fillRect/>
          </a:stretch>
        </p:blipFill>
        <p:spPr>
          <a:xfrm>
            <a:off x="-18380" y="-4594"/>
            <a:ext cx="119429" cy="6858000"/>
          </a:xfrm>
          <a:prstGeom prst="rect">
            <a:avLst/>
          </a:prstGeom>
        </p:spPr>
      </p:pic>
      <p:sp>
        <p:nvSpPr>
          <p:cNvPr id="19" name="TextBox 18">
            <a:extLst>
              <a:ext uri="{FF2B5EF4-FFF2-40B4-BE49-F238E27FC236}">
                <a16:creationId xmlns:a16="http://schemas.microsoft.com/office/drawing/2014/main" id="{62D6FAC6-E9BD-4651-A591-70FDFBA9228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3" name="Picture 42" descr="See the source image">
            <a:extLst>
              <a:ext uri="{FF2B5EF4-FFF2-40B4-BE49-F238E27FC236}">
                <a16:creationId xmlns:a16="http://schemas.microsoft.com/office/drawing/2014/main" id="{07B2EF8B-3945-4694-9383-645093C53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811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7CFA4E-3868-4ECC-9383-9B203F9AA53D}"/>
              </a:ext>
            </a:extLst>
          </p:cNvPr>
          <p:cNvPicPr>
            <a:picLocks noChangeAspect="1"/>
          </p:cNvPicPr>
          <p:nvPr/>
        </p:nvPicPr>
        <p:blipFill>
          <a:blip r:embed="rId2"/>
          <a:stretch>
            <a:fillRect/>
          </a:stretch>
        </p:blipFill>
        <p:spPr>
          <a:xfrm>
            <a:off x="-18380" y="-4594"/>
            <a:ext cx="119429" cy="6858000"/>
          </a:xfrm>
          <a:prstGeom prst="rect">
            <a:avLst/>
          </a:prstGeom>
        </p:spPr>
      </p:pic>
      <p:sp>
        <p:nvSpPr>
          <p:cNvPr id="10" name="Title 1">
            <a:extLst>
              <a:ext uri="{FF2B5EF4-FFF2-40B4-BE49-F238E27FC236}">
                <a16:creationId xmlns:a16="http://schemas.microsoft.com/office/drawing/2014/main" id="{652360B5-EE65-4050-86EA-5A27D92F192A}"/>
              </a:ext>
            </a:extLst>
          </p:cNvPr>
          <p:cNvSpPr txBox="1">
            <a:spLocks/>
          </p:cNvSpPr>
          <p:nvPr/>
        </p:nvSpPr>
        <p:spPr>
          <a:xfrm>
            <a:off x="-1123534" y="-180223"/>
            <a:ext cx="10506456"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algn="ctr" defTabSz="914400">
              <a:lnSpc>
                <a:spcPct val="90000"/>
              </a:lnSpc>
              <a:spcAft>
                <a:spcPts val="600"/>
              </a:spcAft>
            </a:pPr>
            <a:r>
              <a:rPr lang="en-US" sz="3600" dirty="0">
                <a:solidFill>
                  <a:schemeClr val="tx1"/>
                </a:solidFill>
                <a:ea typeface="+mj-ea"/>
                <a:cs typeface="+mj-cs"/>
              </a:rPr>
              <a:t>Advanced Logging</a:t>
            </a:r>
          </a:p>
        </p:txBody>
      </p:sp>
      <p:pic>
        <p:nvPicPr>
          <p:cNvPr id="11" name="Picture 10">
            <a:extLst>
              <a:ext uri="{FF2B5EF4-FFF2-40B4-BE49-F238E27FC236}">
                <a16:creationId xmlns:a16="http://schemas.microsoft.com/office/drawing/2014/main" id="{982FDA01-A6FD-441B-88BC-3EC48CEC05DB}"/>
              </a:ext>
            </a:extLst>
          </p:cNvPr>
          <p:cNvPicPr>
            <a:picLocks noChangeAspect="1"/>
          </p:cNvPicPr>
          <p:nvPr/>
        </p:nvPicPr>
        <p:blipFill>
          <a:blip r:embed="rId3"/>
          <a:stretch>
            <a:fillRect/>
          </a:stretch>
        </p:blipFill>
        <p:spPr>
          <a:xfrm>
            <a:off x="391715" y="1333500"/>
            <a:ext cx="6941344" cy="5048250"/>
          </a:xfrm>
          <a:prstGeom prst="rect">
            <a:avLst/>
          </a:prstGeom>
        </p:spPr>
      </p:pic>
      <p:sp>
        <p:nvSpPr>
          <p:cNvPr id="12" name="TextBox 11">
            <a:extLst>
              <a:ext uri="{FF2B5EF4-FFF2-40B4-BE49-F238E27FC236}">
                <a16:creationId xmlns:a16="http://schemas.microsoft.com/office/drawing/2014/main" id="{75234289-108C-4544-96A5-275420DF9127}"/>
              </a:ext>
            </a:extLst>
          </p:cNvPr>
          <p:cNvSpPr txBox="1"/>
          <p:nvPr/>
        </p:nvSpPr>
        <p:spPr>
          <a:xfrm>
            <a:off x="7623725" y="3300412"/>
            <a:ext cx="4410075"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Isolated event log;</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Extensive details about errors/drifts;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49A9C180-50F4-43E6-B199-B86C55F32D7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6" name="Picture 15" descr="See the source image">
            <a:extLst>
              <a:ext uri="{FF2B5EF4-FFF2-40B4-BE49-F238E27FC236}">
                <a16:creationId xmlns:a16="http://schemas.microsoft.com/office/drawing/2014/main" id="{9D7FDE88-5C10-43BD-B52C-1F1B5EBA8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95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297BCC-9D31-4FD4-ADB3-BD8D79F80E60}"/>
              </a:ext>
            </a:extLst>
          </p:cNvPr>
          <p:cNvPicPr>
            <a:picLocks noChangeAspect="1"/>
          </p:cNvPicPr>
          <p:nvPr/>
        </p:nvPicPr>
        <p:blipFill>
          <a:blip r:embed="rId2"/>
          <a:stretch>
            <a:fillRect/>
          </a:stretch>
        </p:blipFill>
        <p:spPr>
          <a:xfrm>
            <a:off x="-18380" y="-4594"/>
            <a:ext cx="119429" cy="6858000"/>
          </a:xfrm>
          <a:prstGeom prst="rect">
            <a:avLst/>
          </a:prstGeom>
        </p:spPr>
      </p:pic>
      <p:sp>
        <p:nvSpPr>
          <p:cNvPr id="9" name="Title 1">
            <a:extLst>
              <a:ext uri="{FF2B5EF4-FFF2-40B4-BE49-F238E27FC236}">
                <a16:creationId xmlns:a16="http://schemas.microsoft.com/office/drawing/2014/main" id="{1B64AAD4-2E6A-4148-A1EF-FA3E4C2AD541}"/>
              </a:ext>
            </a:extLst>
          </p:cNvPr>
          <p:cNvSpPr txBox="1">
            <a:spLocks/>
          </p:cNvSpPr>
          <p:nvPr/>
        </p:nvSpPr>
        <p:spPr>
          <a:xfrm>
            <a:off x="2191166" y="-180223"/>
            <a:ext cx="3419059"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defTabSz="914400">
              <a:lnSpc>
                <a:spcPct val="90000"/>
              </a:lnSpc>
              <a:spcAft>
                <a:spcPts val="600"/>
              </a:spcAft>
            </a:pPr>
            <a:r>
              <a:rPr lang="en-US" sz="3600" dirty="0">
                <a:solidFill>
                  <a:schemeClr val="tx1"/>
                </a:solidFill>
                <a:ea typeface="+mj-ea"/>
                <a:cs typeface="+mj-cs"/>
              </a:rPr>
              <a:t>Authentication</a:t>
            </a:r>
          </a:p>
        </p:txBody>
      </p:sp>
      <p:pic>
        <p:nvPicPr>
          <p:cNvPr id="4098" name="Picture 2" descr="See the source image">
            <a:extLst>
              <a:ext uri="{FF2B5EF4-FFF2-40B4-BE49-F238E27FC236}">
                <a16:creationId xmlns:a16="http://schemas.microsoft.com/office/drawing/2014/main" id="{B2B1D162-AFF0-4BD2-87E8-8D69A942A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3274" y="4543425"/>
            <a:ext cx="1533524" cy="15335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B10D80-48D4-449B-A964-EC69E2508FA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2" name="Picture 11" descr="See the source image">
            <a:extLst>
              <a:ext uri="{FF2B5EF4-FFF2-40B4-BE49-F238E27FC236}">
                <a16:creationId xmlns:a16="http://schemas.microsoft.com/office/drawing/2014/main" id="{D6C7E82C-92D6-49BB-BF40-B78A55DB7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C220029-C91F-4774-914B-5D7225508F09}"/>
              </a:ext>
            </a:extLst>
          </p:cNvPr>
          <p:cNvSpPr txBox="1"/>
          <p:nvPr/>
        </p:nvSpPr>
        <p:spPr>
          <a:xfrm>
            <a:off x="1469230" y="2047875"/>
            <a:ext cx="8551069" cy="215443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Fully support Multi-Factor Authentication (MFA) for </a:t>
            </a:r>
            <a:r>
              <a:rPr lang="en-US" sz="2000" b="1" dirty="0">
                <a:gradFill>
                  <a:gsLst>
                    <a:gs pos="2917">
                      <a:schemeClr val="tx1"/>
                    </a:gs>
                    <a:gs pos="30000">
                      <a:schemeClr val="tx1"/>
                    </a:gs>
                  </a:gsLst>
                  <a:lin ang="5400000" scaled="0"/>
                </a:gradFill>
              </a:rPr>
              <a:t>Extraction</a:t>
            </a:r>
            <a:r>
              <a:rPr lang="en-US" sz="2000" dirty="0">
                <a:gradFill>
                  <a:gsLst>
                    <a:gs pos="2917">
                      <a:schemeClr val="tx1"/>
                    </a:gs>
                    <a:gs pos="30000">
                      <a:schemeClr val="tx1"/>
                    </a:gs>
                  </a:gsLst>
                  <a:lin ang="5400000" scaled="0"/>
                </a:gradFill>
              </a:rPr>
              <a:t>;</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MFA is </a:t>
            </a:r>
            <a:r>
              <a:rPr lang="en-US" sz="2000" b="1" dirty="0">
                <a:gradFill>
                  <a:gsLst>
                    <a:gs pos="2917">
                      <a:schemeClr val="tx1"/>
                    </a:gs>
                    <a:gs pos="30000">
                      <a:schemeClr val="tx1"/>
                    </a:gs>
                  </a:gsLst>
                  <a:lin ang="5400000" scaled="0"/>
                </a:gradFill>
              </a:rPr>
              <a:t>not supported</a:t>
            </a:r>
            <a:r>
              <a:rPr lang="en-US" sz="2000" dirty="0">
                <a:gradFill>
                  <a:gsLst>
                    <a:gs pos="2917">
                      <a:schemeClr val="tx1"/>
                    </a:gs>
                    <a:gs pos="30000">
                      <a:schemeClr val="tx1"/>
                    </a:gs>
                  </a:gsLst>
                  <a:lin ang="5400000" scaled="0"/>
                </a:gradFill>
              </a:rPr>
              <a:t> for applying and monitoring configurations;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Consistency checks (e.g. every 15 minutes) wouldn’t make sense;</a:t>
            </a:r>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Recommendation is to have different workload services accounts, without MFA;</a:t>
            </a:r>
          </a:p>
        </p:txBody>
      </p:sp>
    </p:spTree>
    <p:extLst>
      <p:ext uri="{BB962C8B-B14F-4D97-AF65-F5344CB8AC3E}">
        <p14:creationId xmlns:p14="http://schemas.microsoft.com/office/powerpoint/2010/main" val="23060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C9EC-75DB-4163-BEEC-A5DFA3C8B09F}"/>
              </a:ext>
            </a:extLst>
          </p:cNvPr>
          <p:cNvSpPr>
            <a:spLocks noGrp="1"/>
          </p:cNvSpPr>
          <p:nvPr>
            <p:ph type="title"/>
          </p:nvPr>
        </p:nvSpPr>
        <p:spPr/>
        <p:txBody>
          <a:bodyPr/>
          <a:lstStyle/>
          <a:p>
            <a:r>
              <a:rPr lang="en-US" dirty="0"/>
              <a:t>Partner – </a:t>
            </a:r>
            <a:r>
              <a:rPr lang="en-US" dirty="0" err="1"/>
              <a:t>SysKit</a:t>
            </a:r>
            <a:r>
              <a:rPr lang="en-US" dirty="0"/>
              <a:t> Trace</a:t>
            </a:r>
          </a:p>
        </p:txBody>
      </p:sp>
      <p:pic>
        <p:nvPicPr>
          <p:cNvPr id="4" name="Picture 3">
            <a:extLst>
              <a:ext uri="{FF2B5EF4-FFF2-40B4-BE49-F238E27FC236}">
                <a16:creationId xmlns:a16="http://schemas.microsoft.com/office/drawing/2014/main" id="{95A8A838-DFBD-41BA-8A1B-5E442759FFB3}"/>
              </a:ext>
            </a:extLst>
          </p:cNvPr>
          <p:cNvPicPr>
            <a:picLocks noChangeAspect="1"/>
          </p:cNvPicPr>
          <p:nvPr/>
        </p:nvPicPr>
        <p:blipFill>
          <a:blip r:embed="rId2"/>
          <a:stretch>
            <a:fillRect/>
          </a:stretch>
        </p:blipFill>
        <p:spPr>
          <a:xfrm>
            <a:off x="588263" y="1552073"/>
            <a:ext cx="5075918" cy="3413826"/>
          </a:xfrm>
          <a:prstGeom prst="rect">
            <a:avLst/>
          </a:prstGeom>
        </p:spPr>
      </p:pic>
      <p:pic>
        <p:nvPicPr>
          <p:cNvPr id="5" name="Picture 4">
            <a:extLst>
              <a:ext uri="{FF2B5EF4-FFF2-40B4-BE49-F238E27FC236}">
                <a16:creationId xmlns:a16="http://schemas.microsoft.com/office/drawing/2014/main" id="{200539CB-F793-4476-A06A-C9E429B228B9}"/>
              </a:ext>
            </a:extLst>
          </p:cNvPr>
          <p:cNvPicPr>
            <a:picLocks noChangeAspect="1"/>
          </p:cNvPicPr>
          <p:nvPr/>
        </p:nvPicPr>
        <p:blipFill>
          <a:blip r:embed="rId3"/>
          <a:stretch>
            <a:fillRect/>
          </a:stretch>
        </p:blipFill>
        <p:spPr>
          <a:xfrm>
            <a:off x="1322490" y="4965899"/>
            <a:ext cx="3607463" cy="981594"/>
          </a:xfrm>
          <a:prstGeom prst="rect">
            <a:avLst/>
          </a:prstGeom>
        </p:spPr>
      </p:pic>
      <p:pic>
        <p:nvPicPr>
          <p:cNvPr id="10" name="Picture 9">
            <a:extLst>
              <a:ext uri="{FF2B5EF4-FFF2-40B4-BE49-F238E27FC236}">
                <a16:creationId xmlns:a16="http://schemas.microsoft.com/office/drawing/2014/main" id="{C9AADD87-1A55-4232-BD62-AFF9F4BA7E80}"/>
              </a:ext>
            </a:extLst>
          </p:cNvPr>
          <p:cNvPicPr>
            <a:picLocks noChangeAspect="1"/>
          </p:cNvPicPr>
          <p:nvPr/>
        </p:nvPicPr>
        <p:blipFill>
          <a:blip r:embed="rId4"/>
          <a:stretch>
            <a:fillRect/>
          </a:stretch>
        </p:blipFill>
        <p:spPr>
          <a:xfrm>
            <a:off x="-18380" y="-4594"/>
            <a:ext cx="119429" cy="6858000"/>
          </a:xfrm>
          <a:prstGeom prst="rect">
            <a:avLst/>
          </a:prstGeom>
        </p:spPr>
      </p:pic>
      <p:pic>
        <p:nvPicPr>
          <p:cNvPr id="11" name="Picture 10">
            <a:extLst>
              <a:ext uri="{FF2B5EF4-FFF2-40B4-BE49-F238E27FC236}">
                <a16:creationId xmlns:a16="http://schemas.microsoft.com/office/drawing/2014/main" id="{AB99FECF-5780-4DF8-B712-D5D867AD7548}"/>
              </a:ext>
            </a:extLst>
          </p:cNvPr>
          <p:cNvPicPr>
            <a:picLocks noChangeAspect="1"/>
          </p:cNvPicPr>
          <p:nvPr/>
        </p:nvPicPr>
        <p:blipFill>
          <a:blip r:embed="rId5"/>
          <a:stretch>
            <a:fillRect/>
          </a:stretch>
        </p:blipFill>
        <p:spPr>
          <a:xfrm>
            <a:off x="8098621" y="239644"/>
            <a:ext cx="2617004" cy="2080838"/>
          </a:xfrm>
          <a:prstGeom prst="rect">
            <a:avLst/>
          </a:prstGeom>
        </p:spPr>
      </p:pic>
      <p:pic>
        <p:nvPicPr>
          <p:cNvPr id="12" name="Picture 11">
            <a:extLst>
              <a:ext uri="{FF2B5EF4-FFF2-40B4-BE49-F238E27FC236}">
                <a16:creationId xmlns:a16="http://schemas.microsoft.com/office/drawing/2014/main" id="{76AC9FDD-FCA1-431F-9352-9AC4B22FB42E}"/>
              </a:ext>
            </a:extLst>
          </p:cNvPr>
          <p:cNvPicPr>
            <a:picLocks noChangeAspect="1"/>
          </p:cNvPicPr>
          <p:nvPr/>
        </p:nvPicPr>
        <p:blipFill>
          <a:blip r:embed="rId6"/>
          <a:stretch>
            <a:fillRect/>
          </a:stretch>
        </p:blipFill>
        <p:spPr>
          <a:xfrm>
            <a:off x="8207799" y="2286000"/>
            <a:ext cx="2398648" cy="2062388"/>
          </a:xfrm>
          <a:prstGeom prst="rect">
            <a:avLst/>
          </a:prstGeom>
        </p:spPr>
      </p:pic>
      <p:pic>
        <p:nvPicPr>
          <p:cNvPr id="13" name="Picture 12">
            <a:extLst>
              <a:ext uri="{FF2B5EF4-FFF2-40B4-BE49-F238E27FC236}">
                <a16:creationId xmlns:a16="http://schemas.microsoft.com/office/drawing/2014/main" id="{BFB22AC1-E5FF-4D42-87F1-0F2FBCD6B803}"/>
              </a:ext>
            </a:extLst>
          </p:cNvPr>
          <p:cNvPicPr>
            <a:picLocks noChangeAspect="1"/>
          </p:cNvPicPr>
          <p:nvPr/>
        </p:nvPicPr>
        <p:blipFill>
          <a:blip r:embed="rId7"/>
          <a:stretch>
            <a:fillRect/>
          </a:stretch>
        </p:blipFill>
        <p:spPr>
          <a:xfrm>
            <a:off x="7902173" y="4424282"/>
            <a:ext cx="3009900" cy="2064828"/>
          </a:xfrm>
          <a:prstGeom prst="rect">
            <a:avLst/>
          </a:prstGeom>
        </p:spPr>
      </p:pic>
      <p:sp>
        <p:nvSpPr>
          <p:cNvPr id="15" name="Title 2">
            <a:extLst>
              <a:ext uri="{FF2B5EF4-FFF2-40B4-BE49-F238E27FC236}">
                <a16:creationId xmlns:a16="http://schemas.microsoft.com/office/drawing/2014/main" id="{EE5A13CE-72EC-4518-B69B-E01152EB6283}"/>
              </a:ext>
            </a:extLst>
          </p:cNvPr>
          <p:cNvSpPr txBox="1">
            <a:spLocks/>
          </p:cNvSpPr>
          <p:nvPr/>
        </p:nvSpPr>
        <p:spPr>
          <a:xfrm>
            <a:off x="2173602" y="43150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solidFill>
                  <a:schemeClr val="tx1"/>
                </a:solidFill>
              </a:rPr>
              <a:t>Partners Solutions</a:t>
            </a:r>
          </a:p>
        </p:txBody>
      </p:sp>
    </p:spTree>
    <p:extLst>
      <p:ext uri="{BB962C8B-B14F-4D97-AF65-F5344CB8AC3E}">
        <p14:creationId xmlns:p14="http://schemas.microsoft.com/office/powerpoint/2010/main" val="228124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584200" y="3608587"/>
            <a:ext cx="9144000" cy="307777"/>
          </a:xfrm>
        </p:spPr>
        <p:txBody>
          <a:bodyPr/>
          <a:lstStyle/>
          <a:p>
            <a:r>
              <a:rPr lang="en-CA" dirty="0">
                <a:solidFill>
                  <a:schemeClr val="tx1"/>
                </a:solidFill>
              </a:rPr>
              <a:t>Office 365 Deployment</a:t>
            </a:r>
          </a:p>
        </p:txBody>
      </p:sp>
      <p:sp>
        <p:nvSpPr>
          <p:cNvPr id="2" name="TextBox 1">
            <a:extLst>
              <a:ext uri="{FF2B5EF4-FFF2-40B4-BE49-F238E27FC236}">
                <a16:creationId xmlns:a16="http://schemas.microsoft.com/office/drawing/2014/main" id="{785C15C5-0723-40BA-8DEA-8EC5C8D1BFB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AEC2C5FB-4789-46B8-9969-FD6DED9D5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83C1F6-F4D3-47EC-9A7F-2CF3B6BA4228}"/>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50056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03" y="3147407"/>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ReverseDSC</a:t>
            </a:r>
          </a:p>
        </p:txBody>
      </p:sp>
      <p:sp>
        <p:nvSpPr>
          <p:cNvPr id="4" name="TextBox 3">
            <a:extLst>
              <a:ext uri="{FF2B5EF4-FFF2-40B4-BE49-F238E27FC236}">
                <a16:creationId xmlns:a16="http://schemas.microsoft.com/office/drawing/2014/main" id="{CCE562C3-A590-4FC1-9022-EB937CEBA9F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0573D397-0C10-4059-80DB-671A4AB9B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FB3741B-09D2-4E4A-BAA7-E36590D53432}"/>
              </a:ext>
            </a:extLst>
          </p:cNvPr>
          <p:cNvPicPr>
            <a:picLocks noChangeAspect="1"/>
          </p:cNvPicPr>
          <p:nvPr/>
        </p:nvPicPr>
        <p:blipFill>
          <a:blip r:embed="rId4"/>
          <a:stretch>
            <a:fillRect/>
          </a:stretch>
        </p:blipFill>
        <p:spPr>
          <a:xfrm>
            <a:off x="-18380" y="-4594"/>
            <a:ext cx="119429" cy="6858000"/>
          </a:xfrm>
          <a:prstGeom prst="rect">
            <a:avLst/>
          </a:prstGeom>
        </p:spPr>
      </p:pic>
      <p:pic>
        <p:nvPicPr>
          <p:cNvPr id="11" name="Picture 10" descr="https://github.com/Microsoft/ReverseDSC/blob/master/Images/DSCModuleIcon.png?raw=true">
            <a:extLst>
              <a:ext uri="{FF2B5EF4-FFF2-40B4-BE49-F238E27FC236}">
                <a16:creationId xmlns:a16="http://schemas.microsoft.com/office/drawing/2014/main" id="{F3D3A743-4BB9-4655-87F9-208F1FEB6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29" y="2252138"/>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70113" y="401399"/>
            <a:ext cx="9144000" cy="553998"/>
          </a:xfrm>
        </p:spPr>
        <p:txBody>
          <a:bodyPr/>
          <a:lstStyle/>
          <a:p>
            <a:r>
              <a:rPr lang="en-CA" dirty="0"/>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523" y="2122251"/>
            <a:ext cx="2187318" cy="2187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FE62E1-5DF8-4C69-A540-575D9C24F51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2D5E899A-04A1-4322-B805-95521A488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744B9B7-2ADB-465A-830B-F76B1F5C7C75}"/>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39538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074863" y="397719"/>
            <a:ext cx="9144000" cy="553998"/>
          </a:xfrm>
        </p:spPr>
        <p:txBody>
          <a:bodyPr/>
          <a:lstStyle/>
          <a:p>
            <a:r>
              <a:rPr lang="en-CA" dirty="0"/>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7555" y="2137836"/>
            <a:ext cx="2187318" cy="2187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E07589-2762-4C83-AB78-7A95E5DD3E2F}"/>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5B2BF535-7101-45FB-980A-8CD2F4471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EF6D61-84B8-473E-9031-0964765F723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1577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600450"/>
            <a:ext cx="9144000" cy="307777"/>
          </a:xfrm>
        </p:spPr>
        <p:txBody>
          <a:bodyPr/>
          <a:lstStyle/>
          <a:p>
            <a:r>
              <a:rPr lang="en-CA" dirty="0">
                <a:solidFill>
                  <a:schemeClr val="tx1"/>
                </a:solidFill>
              </a:rPr>
              <a:t>ReverseDSC for Office365DSC</a:t>
            </a:r>
          </a:p>
        </p:txBody>
      </p:sp>
      <p:sp>
        <p:nvSpPr>
          <p:cNvPr id="2" name="TextBox 1">
            <a:extLst>
              <a:ext uri="{FF2B5EF4-FFF2-40B4-BE49-F238E27FC236}">
                <a16:creationId xmlns:a16="http://schemas.microsoft.com/office/drawing/2014/main" id="{5E9E1E12-2530-48E5-AC1A-6CD9C3E66DC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96197CED-BA5B-42B8-AEB7-5B9EBB313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3272A4-0AB7-4EA5-8181-CC01B81BF75A}"/>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402591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533776"/>
            <a:ext cx="9144000" cy="307777"/>
          </a:xfrm>
        </p:spPr>
        <p:txBody>
          <a:bodyPr/>
          <a:lstStyle/>
          <a:p>
            <a:r>
              <a:rPr lang="en-CA" dirty="0">
                <a:solidFill>
                  <a:schemeClr val="tx1"/>
                </a:solidFill>
              </a:rPr>
              <a:t>Tenants Synchronization</a:t>
            </a:r>
          </a:p>
        </p:txBody>
      </p:sp>
      <p:sp>
        <p:nvSpPr>
          <p:cNvPr id="2" name="TextBox 1">
            <a:extLst>
              <a:ext uri="{FF2B5EF4-FFF2-40B4-BE49-F238E27FC236}">
                <a16:creationId xmlns:a16="http://schemas.microsoft.com/office/drawing/2014/main" id="{2E2D10BB-1D9F-411B-A8D8-D14E3E784BC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0E22C59D-6A32-4B83-84D2-3274D1532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BC0348-9A79-415E-AB71-CE6EEECE5E55}"/>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15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7147" y="434162"/>
            <a:ext cx="9144000" cy="553998"/>
          </a:xfrm>
        </p:spPr>
        <p:txBody>
          <a:bodyPr vert="horz" lIns="91440" tIns="45720" rIns="91440" bIns="45720" rtlCol="0" anchor="ctr">
            <a:normAutofit fontScale="90000"/>
          </a:bodyPr>
          <a:lstStyle/>
          <a:p>
            <a:pPr algn="ctr" defTabSz="914400">
              <a:lnSpc>
                <a:spcPct val="90000"/>
              </a:lnSpc>
            </a:pPr>
            <a:r>
              <a:rPr lang="en-US" sz="4000" kern="1200" dirty="0">
                <a:solidFill>
                  <a:schemeClr val="tx1"/>
                </a:solidFill>
                <a:latin typeface="+mj-lt"/>
                <a:ea typeface="+mj-ea"/>
                <a:cs typeface="+mj-cs"/>
              </a:rPr>
              <a:t>Managing Expectations</a:t>
            </a:r>
          </a:p>
        </p:txBody>
      </p:sp>
      <p:sp>
        <p:nvSpPr>
          <p:cNvPr id="6" name="Text Placeholder 5"/>
          <p:cNvSpPr>
            <a:spLocks noGrp="1"/>
          </p:cNvSpPr>
          <p:nvPr>
            <p:ph type="body" sz="quarter" idx="12"/>
          </p:nvPr>
        </p:nvSpPr>
        <p:spPr>
          <a:xfrm>
            <a:off x="1673664" y="2335205"/>
            <a:ext cx="9144000" cy="307777"/>
          </a:xfrm>
        </p:spPr>
        <p:txBody>
          <a:bodyPr vert="horz" lIns="91440" tIns="45720" rIns="91440" bIns="45720" rtlCol="0">
            <a:noAutofit/>
          </a:bodyPr>
          <a:lstStyle/>
          <a:p>
            <a:pPr indent="-228600" defTabSz="914400">
              <a:lnSpc>
                <a:spcPct val="90000"/>
              </a:lnSpc>
              <a:buFont typeface="Arial" panose="020B0604020202020204" pitchFamily="34" charset="0"/>
              <a:buChar char="•"/>
            </a:pPr>
            <a:r>
              <a:rPr lang="en-US" sz="2400" dirty="0">
                <a:solidFill>
                  <a:srgbClr val="000000"/>
                </a:solidFill>
                <a:latin typeface="+mn-lt"/>
              </a:rPr>
              <a:t>It is a technical session – Level 300 +</a:t>
            </a: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We’ll take about 10 minutes to do an introduction to DSC;</a:t>
            </a:r>
          </a:p>
          <a:p>
            <a:pPr indent="-228600" defTabSz="914400">
              <a:lnSpc>
                <a:spcPct val="90000"/>
              </a:lnSpc>
              <a:buFont typeface="Arial" panose="020B0604020202020204" pitchFamily="34" charset="0"/>
              <a:buChar char="•"/>
            </a:pPr>
            <a:endParaRPr lang="en-US" sz="2400" dirty="0">
              <a:solidFill>
                <a:srgbClr val="000000"/>
              </a:solidFill>
              <a:latin typeface="+mn-lt"/>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Get concrete examples you can apply today in </a:t>
            </a:r>
            <a:r>
              <a:rPr lang="en-US" sz="2400" dirty="0">
                <a:solidFill>
                  <a:srgbClr val="000000"/>
                </a:solidFill>
                <a:cs typeface="+mn-cs"/>
              </a:rPr>
              <a:t>your projects</a:t>
            </a:r>
            <a:r>
              <a:rPr lang="en-US" sz="2400" dirty="0">
                <a:solidFill>
                  <a:srgbClr val="000000"/>
                </a:solidFill>
                <a:latin typeface="+mn-lt"/>
                <a:cs typeface="+mn-cs"/>
              </a:rPr>
              <a:t>;</a:t>
            </a:r>
          </a:p>
          <a:p>
            <a:pPr indent="-228600" defTabSz="914400">
              <a:lnSpc>
                <a:spcPct val="90000"/>
              </a:lnSpc>
              <a:buFont typeface="Arial" panose="020B0604020202020204" pitchFamily="34" charset="0"/>
              <a:buChar char="•"/>
            </a:pP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Please ask your questions as we go;</a:t>
            </a:r>
          </a:p>
        </p:txBody>
      </p:sp>
      <p:sp>
        <p:nvSpPr>
          <p:cNvPr id="2" name="TextBox 1">
            <a:extLst>
              <a:ext uri="{FF2B5EF4-FFF2-40B4-BE49-F238E27FC236}">
                <a16:creationId xmlns:a16="http://schemas.microsoft.com/office/drawing/2014/main" id="{DCDC5706-9550-4A54-A50A-FE7A88B6A00D}"/>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CB42E4C7-6478-44A9-A0E0-EAEE689DA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4DE113-05DA-4B4C-A0C9-DBF24A782EF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03" y="2936915"/>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Azure Automation</a:t>
            </a:r>
          </a:p>
        </p:txBody>
      </p:sp>
      <p:sp>
        <p:nvSpPr>
          <p:cNvPr id="4" name="TextBox 3">
            <a:extLst>
              <a:ext uri="{FF2B5EF4-FFF2-40B4-BE49-F238E27FC236}">
                <a16:creationId xmlns:a16="http://schemas.microsoft.com/office/drawing/2014/main" id="{91FD08FA-4E31-4B25-9E69-4F3580CD65F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15EEC6E8-E73F-4447-AAEA-A19C34A5C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1AF5F4-7EF3-4602-B0B3-77C8A13D7727}"/>
              </a:ext>
            </a:extLst>
          </p:cNvPr>
          <p:cNvPicPr>
            <a:picLocks noChangeAspect="1"/>
          </p:cNvPicPr>
          <p:nvPr/>
        </p:nvPicPr>
        <p:blipFill>
          <a:blip r:embed="rId4"/>
          <a:stretch>
            <a:fillRect/>
          </a:stretch>
        </p:blipFill>
        <p:spPr>
          <a:xfrm>
            <a:off x="-18380" y="-4594"/>
            <a:ext cx="119429" cy="6858000"/>
          </a:xfrm>
          <a:prstGeom prst="rect">
            <a:avLst/>
          </a:prstGeom>
        </p:spPr>
      </p:pic>
      <p:pic>
        <p:nvPicPr>
          <p:cNvPr id="5122" name="Picture 2" descr="See the source image">
            <a:extLst>
              <a:ext uri="{FF2B5EF4-FFF2-40B4-BE49-F238E27FC236}">
                <a16:creationId xmlns:a16="http://schemas.microsoft.com/office/drawing/2014/main" id="{37C54D03-BEC2-4F1F-A888-FD29B5C23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7" y="2495551"/>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3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a:xfrm>
            <a:off x="2122488" y="408028"/>
            <a:ext cx="9144000" cy="553998"/>
          </a:xfrm>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type="body" sz="quarter" idx="12"/>
          </p:nvPr>
        </p:nvSpPr>
        <p:spPr>
          <a:xfrm>
            <a:off x="992132" y="1347832"/>
            <a:ext cx="9144000" cy="307777"/>
          </a:xfrm>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3485963"/>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3810716"/>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3101074"/>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4566524"/>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3910031"/>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3910031"/>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083822"/>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4520520"/>
            <a:ext cx="2333683" cy="369332"/>
          </a:xfrm>
          <a:prstGeom prst="rect">
            <a:avLst/>
          </a:prstGeom>
          <a:noFill/>
        </p:spPr>
        <p:txBody>
          <a:bodyPr wrap="square" rtlCol="0">
            <a:spAutoFit/>
          </a:bodyPr>
          <a:lstStyle/>
          <a:p>
            <a:pPr algn="ctr"/>
            <a:r>
              <a:rPr lang="en-US" dirty="0"/>
              <a:t>Tenant</a:t>
            </a:r>
            <a:endParaRPr lang="fr-CA" dirty="0"/>
          </a:p>
        </p:txBody>
      </p:sp>
      <p:sp>
        <p:nvSpPr>
          <p:cNvPr id="8" name="TextBox 7">
            <a:extLst>
              <a:ext uri="{FF2B5EF4-FFF2-40B4-BE49-F238E27FC236}">
                <a16:creationId xmlns:a16="http://schemas.microsoft.com/office/drawing/2014/main" id="{EF41E6C1-6A8E-48B8-ACD0-AFBF4A49588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0" name="Picture 9" descr="See the source image">
            <a:extLst>
              <a:ext uri="{FF2B5EF4-FFF2-40B4-BE49-F238E27FC236}">
                <a16:creationId xmlns:a16="http://schemas.microsoft.com/office/drawing/2014/main" id="{0E6B5D9E-9EB1-4254-ACA8-3EC08EC19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6A4101-1D72-42E6-8D43-317F48D14D3E}"/>
              </a:ext>
            </a:extLst>
          </p:cNvPr>
          <p:cNvPicPr>
            <a:picLocks noChangeAspect="1"/>
          </p:cNvPicPr>
          <p:nvPr/>
        </p:nvPicPr>
        <p:blipFill>
          <a:blip r:embed="rId6"/>
          <a:stretch>
            <a:fillRect/>
          </a:stretch>
        </p:blipFill>
        <p:spPr>
          <a:xfrm>
            <a:off x="-18380" y="-4594"/>
            <a:ext cx="119429" cy="6858000"/>
          </a:xfrm>
          <a:prstGeom prst="rect">
            <a:avLst/>
          </a:prstGeom>
        </p:spPr>
      </p:pic>
    </p:spTree>
    <p:extLst>
      <p:ext uri="{BB962C8B-B14F-4D97-AF65-F5344CB8AC3E}">
        <p14:creationId xmlns:p14="http://schemas.microsoft.com/office/powerpoint/2010/main" val="208728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065337" y="412897"/>
            <a:ext cx="9144000" cy="553998"/>
          </a:xfrm>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50445" y="1606984"/>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4" name="TextBox 3">
            <a:extLst>
              <a:ext uri="{FF2B5EF4-FFF2-40B4-BE49-F238E27FC236}">
                <a16:creationId xmlns:a16="http://schemas.microsoft.com/office/drawing/2014/main" id="{738DE3E6-C638-4F7E-9ADF-021547AFA12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68A574E0-E5A7-4285-9BE4-8B7997A5C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65E732D-64C7-4F2A-81AE-CEDFF4F8C998}"/>
              </a:ext>
            </a:extLst>
          </p:cNvPr>
          <p:cNvPicPr>
            <a:picLocks noChangeAspect="1"/>
          </p:cNvPicPr>
          <p:nvPr/>
        </p:nvPicPr>
        <p:blipFill>
          <a:blip r:embed="rId3"/>
          <a:stretch>
            <a:fillRect/>
          </a:stretch>
        </p:blipFill>
        <p:spPr>
          <a:xfrm>
            <a:off x="-18380" y="-4594"/>
            <a:ext cx="119429" cy="6858000"/>
          </a:xfrm>
          <a:prstGeom prst="rect">
            <a:avLst/>
          </a:prstGeom>
        </p:spPr>
      </p:pic>
      <p:sp>
        <p:nvSpPr>
          <p:cNvPr id="11" name="Rectangle 10">
            <a:extLst>
              <a:ext uri="{FF2B5EF4-FFF2-40B4-BE49-F238E27FC236}">
                <a16:creationId xmlns:a16="http://schemas.microsoft.com/office/drawing/2014/main" id="{D7373DEF-CC46-4923-867B-7AF05C8C81E9}"/>
              </a:ext>
            </a:extLst>
          </p:cNvPr>
          <p:cNvSpPr/>
          <p:nvPr/>
        </p:nvSpPr>
        <p:spPr>
          <a:xfrm>
            <a:off x="2232663" y="3337992"/>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13" name="Picture 12">
            <a:extLst>
              <a:ext uri="{FF2B5EF4-FFF2-40B4-BE49-F238E27FC236}">
                <a16:creationId xmlns:a16="http://schemas.microsoft.com/office/drawing/2014/main" id="{5206689E-044D-45E6-A8BE-B1FEE5593CA8}"/>
              </a:ext>
            </a:extLst>
          </p:cNvPr>
          <p:cNvPicPr>
            <a:picLocks noChangeAspect="1"/>
          </p:cNvPicPr>
          <p:nvPr/>
        </p:nvPicPr>
        <p:blipFill>
          <a:blip r:embed="rId4"/>
          <a:stretch>
            <a:fillRect/>
          </a:stretch>
        </p:blipFill>
        <p:spPr>
          <a:xfrm>
            <a:off x="3091630" y="4097663"/>
            <a:ext cx="980930" cy="980930"/>
          </a:xfrm>
          <a:prstGeom prst="rect">
            <a:avLst/>
          </a:prstGeom>
        </p:spPr>
      </p:pic>
      <p:pic>
        <p:nvPicPr>
          <p:cNvPr id="24" name="Picture 23">
            <a:extLst>
              <a:ext uri="{FF2B5EF4-FFF2-40B4-BE49-F238E27FC236}">
                <a16:creationId xmlns:a16="http://schemas.microsoft.com/office/drawing/2014/main" id="{53438E97-3025-48E7-9857-6D50AE0BBDA5}"/>
              </a:ext>
            </a:extLst>
          </p:cNvPr>
          <p:cNvPicPr>
            <a:picLocks noChangeAspect="1"/>
          </p:cNvPicPr>
          <p:nvPr/>
        </p:nvPicPr>
        <p:blipFill>
          <a:blip r:embed="rId5"/>
          <a:stretch>
            <a:fillRect/>
          </a:stretch>
        </p:blipFill>
        <p:spPr>
          <a:xfrm>
            <a:off x="7017947" y="2575998"/>
            <a:ext cx="470024" cy="693920"/>
          </a:xfrm>
          <a:prstGeom prst="rect">
            <a:avLst/>
          </a:prstGeom>
        </p:spPr>
      </p:pic>
      <p:pic>
        <p:nvPicPr>
          <p:cNvPr id="26" name="Picture 25">
            <a:extLst>
              <a:ext uri="{FF2B5EF4-FFF2-40B4-BE49-F238E27FC236}">
                <a16:creationId xmlns:a16="http://schemas.microsoft.com/office/drawing/2014/main" id="{B3356DC7-FDD1-4441-9306-9464F868FA3C}"/>
              </a:ext>
            </a:extLst>
          </p:cNvPr>
          <p:cNvPicPr>
            <a:picLocks noChangeAspect="1"/>
          </p:cNvPicPr>
          <p:nvPr/>
        </p:nvPicPr>
        <p:blipFill>
          <a:blip r:embed="rId5"/>
          <a:stretch>
            <a:fillRect/>
          </a:stretch>
        </p:blipFill>
        <p:spPr>
          <a:xfrm>
            <a:off x="7453486" y="3599234"/>
            <a:ext cx="470024" cy="693920"/>
          </a:xfrm>
          <a:prstGeom prst="rect">
            <a:avLst/>
          </a:prstGeom>
        </p:spPr>
      </p:pic>
      <p:pic>
        <p:nvPicPr>
          <p:cNvPr id="28" name="Picture 27">
            <a:extLst>
              <a:ext uri="{FF2B5EF4-FFF2-40B4-BE49-F238E27FC236}">
                <a16:creationId xmlns:a16="http://schemas.microsoft.com/office/drawing/2014/main" id="{A171B356-DA9E-45D1-9440-4E4B3A7F5F33}"/>
              </a:ext>
            </a:extLst>
          </p:cNvPr>
          <p:cNvPicPr>
            <a:picLocks noChangeAspect="1"/>
          </p:cNvPicPr>
          <p:nvPr/>
        </p:nvPicPr>
        <p:blipFill>
          <a:blip r:embed="rId5"/>
          <a:stretch>
            <a:fillRect/>
          </a:stretch>
        </p:blipFill>
        <p:spPr>
          <a:xfrm>
            <a:off x="7017784" y="4622470"/>
            <a:ext cx="470024" cy="693920"/>
          </a:xfrm>
          <a:prstGeom prst="rect">
            <a:avLst/>
          </a:prstGeom>
        </p:spPr>
      </p:pic>
      <p:sp>
        <p:nvSpPr>
          <p:cNvPr id="30" name="Arrow: Left-Right 29">
            <a:extLst>
              <a:ext uri="{FF2B5EF4-FFF2-40B4-BE49-F238E27FC236}">
                <a16:creationId xmlns:a16="http://schemas.microsoft.com/office/drawing/2014/main" id="{7A8BBFE0-67A1-4573-8F35-23FB329060AB}"/>
              </a:ext>
            </a:extLst>
          </p:cNvPr>
          <p:cNvSpPr/>
          <p:nvPr/>
        </p:nvSpPr>
        <p:spPr>
          <a:xfrm rot="20079103">
            <a:off x="5078644" y="3357719"/>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Left-Right 31">
            <a:extLst>
              <a:ext uri="{FF2B5EF4-FFF2-40B4-BE49-F238E27FC236}">
                <a16:creationId xmlns:a16="http://schemas.microsoft.com/office/drawing/2014/main" id="{187C15CE-54A4-44AF-9E06-C85BA1C25B7A}"/>
              </a:ext>
            </a:extLst>
          </p:cNvPr>
          <p:cNvSpPr/>
          <p:nvPr/>
        </p:nvSpPr>
        <p:spPr>
          <a:xfrm>
            <a:off x="5268201" y="399564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Left-Right 33">
            <a:extLst>
              <a:ext uri="{FF2B5EF4-FFF2-40B4-BE49-F238E27FC236}">
                <a16:creationId xmlns:a16="http://schemas.microsoft.com/office/drawing/2014/main" id="{F719D906-E72D-4502-8F61-D166B00404C4}"/>
              </a:ext>
            </a:extLst>
          </p:cNvPr>
          <p:cNvSpPr/>
          <p:nvPr/>
        </p:nvSpPr>
        <p:spPr>
          <a:xfrm rot="1245366">
            <a:off x="5135459" y="4612887"/>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6" name="Picture 35">
            <a:extLst>
              <a:ext uri="{FF2B5EF4-FFF2-40B4-BE49-F238E27FC236}">
                <a16:creationId xmlns:a16="http://schemas.microsoft.com/office/drawing/2014/main" id="{68DC864A-DF23-44F2-8659-6F06C6576BEB}"/>
              </a:ext>
            </a:extLst>
          </p:cNvPr>
          <p:cNvPicPr>
            <a:picLocks noChangeAspect="1"/>
          </p:cNvPicPr>
          <p:nvPr/>
        </p:nvPicPr>
        <p:blipFill>
          <a:blip r:embed="rId4"/>
          <a:stretch>
            <a:fillRect/>
          </a:stretch>
        </p:blipFill>
        <p:spPr>
          <a:xfrm>
            <a:off x="7179086" y="2949642"/>
            <a:ext cx="388350" cy="388350"/>
          </a:xfrm>
          <a:prstGeom prst="rect">
            <a:avLst/>
          </a:prstGeom>
        </p:spPr>
      </p:pic>
      <p:pic>
        <p:nvPicPr>
          <p:cNvPr id="38" name="Picture 37">
            <a:extLst>
              <a:ext uri="{FF2B5EF4-FFF2-40B4-BE49-F238E27FC236}">
                <a16:creationId xmlns:a16="http://schemas.microsoft.com/office/drawing/2014/main" id="{FA9C4B97-C45C-4C06-B8A4-B85999865EB4}"/>
              </a:ext>
            </a:extLst>
          </p:cNvPr>
          <p:cNvPicPr>
            <a:picLocks noChangeAspect="1"/>
          </p:cNvPicPr>
          <p:nvPr/>
        </p:nvPicPr>
        <p:blipFill>
          <a:blip r:embed="rId4"/>
          <a:stretch>
            <a:fillRect/>
          </a:stretch>
        </p:blipFill>
        <p:spPr>
          <a:xfrm>
            <a:off x="7653309" y="3974900"/>
            <a:ext cx="388350" cy="388350"/>
          </a:xfrm>
          <a:prstGeom prst="rect">
            <a:avLst/>
          </a:prstGeom>
        </p:spPr>
      </p:pic>
      <p:pic>
        <p:nvPicPr>
          <p:cNvPr id="40" name="Picture 39">
            <a:extLst>
              <a:ext uri="{FF2B5EF4-FFF2-40B4-BE49-F238E27FC236}">
                <a16:creationId xmlns:a16="http://schemas.microsoft.com/office/drawing/2014/main" id="{6A9187F1-7DF0-4CE7-A249-30CFE5CB6E82}"/>
              </a:ext>
            </a:extLst>
          </p:cNvPr>
          <p:cNvPicPr>
            <a:picLocks noChangeAspect="1"/>
          </p:cNvPicPr>
          <p:nvPr/>
        </p:nvPicPr>
        <p:blipFill>
          <a:blip r:embed="rId4"/>
          <a:stretch>
            <a:fillRect/>
          </a:stretch>
        </p:blipFill>
        <p:spPr>
          <a:xfrm>
            <a:off x="7179086" y="4969430"/>
            <a:ext cx="388350" cy="388350"/>
          </a:xfrm>
          <a:prstGeom prst="rect">
            <a:avLst/>
          </a:prstGeom>
        </p:spPr>
      </p:pic>
    </p:spTree>
    <p:extLst>
      <p:ext uri="{BB962C8B-B14F-4D97-AF65-F5344CB8AC3E}">
        <p14:creationId xmlns:p14="http://schemas.microsoft.com/office/powerpoint/2010/main" val="90046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75" y="446128"/>
            <a:ext cx="9144000" cy="553998"/>
          </a:xfrm>
        </p:spPr>
        <p:txBody>
          <a:bodyPr>
            <a:normAutofit/>
          </a:bodyPr>
          <a:lstStyle/>
          <a:p>
            <a:r>
              <a:rPr lang="en-US" dirty="0">
                <a:solidFill>
                  <a:schemeClr val="tx1"/>
                </a:solidFill>
              </a:rPr>
              <a:t>Overview of AADSC</a:t>
            </a:r>
          </a:p>
        </p:txBody>
      </p:sp>
      <p:sp>
        <p:nvSpPr>
          <p:cNvPr id="5" name="Content Placeholder 3"/>
          <p:cNvSpPr>
            <a:spLocks noGrp="1"/>
          </p:cNvSpPr>
          <p:nvPr>
            <p:ph type="body" sz="quarter" idx="12"/>
          </p:nvPr>
        </p:nvSpPr>
        <p:spPr>
          <a:xfrm>
            <a:off x="3889375" y="3609975"/>
            <a:ext cx="9144000" cy="307777"/>
          </a:xfrm>
        </p:spPr>
        <p:txBody>
          <a:bodyPr anchor="ctr">
            <a:noAutofit/>
          </a:bodyPr>
          <a:lstStyle/>
          <a:p>
            <a:r>
              <a:rPr lang="en-US" sz="2800" dirty="0">
                <a:solidFill>
                  <a:srgbClr val="000000"/>
                </a:solidFill>
              </a:rPr>
              <a:t>Pull Server as a Service;</a:t>
            </a:r>
          </a:p>
          <a:p>
            <a:endParaRPr lang="en-US" sz="2800" dirty="0">
              <a:solidFill>
                <a:srgbClr val="000000"/>
              </a:solidFill>
            </a:endParaRPr>
          </a:p>
          <a:p>
            <a:r>
              <a:rPr lang="en-US" sz="2800" dirty="0">
                <a:solidFill>
                  <a:srgbClr val="000000"/>
                </a:solidFill>
              </a:rPr>
              <a:t>Included as part of an Azure Automation Account;</a:t>
            </a:r>
          </a:p>
          <a:p>
            <a:endParaRPr lang="en-US" sz="2800" dirty="0">
              <a:solidFill>
                <a:srgbClr val="000000"/>
              </a:solidFill>
            </a:endParaRPr>
          </a:p>
          <a:p>
            <a:r>
              <a:rPr lang="en-US" sz="2800" dirty="0">
                <a:solidFill>
                  <a:srgbClr val="000000"/>
                </a:solidFill>
              </a:rPr>
              <a:t>Free when used with Azure VMs;</a:t>
            </a:r>
          </a:p>
          <a:p>
            <a:r>
              <a:rPr lang="en-US" sz="2800" dirty="0">
                <a:solidFill>
                  <a:srgbClr val="000000"/>
                </a:solidFill>
              </a:rPr>
              <a:t>	- You do pay for the VM;</a:t>
            </a:r>
          </a:p>
        </p:txBody>
      </p:sp>
      <p:sp>
        <p:nvSpPr>
          <p:cNvPr id="3" name="TextBox 2">
            <a:extLst>
              <a:ext uri="{FF2B5EF4-FFF2-40B4-BE49-F238E27FC236}">
                <a16:creationId xmlns:a16="http://schemas.microsoft.com/office/drawing/2014/main" id="{78066C01-E759-4283-9160-0574C5554F0E}"/>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6F567AAE-5D9B-40F2-B629-D7F67F45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6529EF-7965-4FCC-A0E7-44235281C278}"/>
              </a:ext>
            </a:extLst>
          </p:cNvPr>
          <p:cNvPicPr>
            <a:picLocks noChangeAspect="1"/>
          </p:cNvPicPr>
          <p:nvPr/>
        </p:nvPicPr>
        <p:blipFill>
          <a:blip r:embed="rId4"/>
          <a:stretch>
            <a:fillRect/>
          </a:stretch>
        </p:blipFill>
        <p:spPr>
          <a:xfrm>
            <a:off x="-18380" y="-4594"/>
            <a:ext cx="119429" cy="6858000"/>
          </a:xfrm>
          <a:prstGeom prst="rect">
            <a:avLst/>
          </a:prstGeom>
        </p:spPr>
      </p:pic>
      <p:pic>
        <p:nvPicPr>
          <p:cNvPr id="10" name="Picture 2" descr="See the source image">
            <a:extLst>
              <a:ext uri="{FF2B5EF4-FFF2-40B4-BE49-F238E27FC236}">
                <a16:creationId xmlns:a16="http://schemas.microsoft.com/office/drawing/2014/main" id="{42E8250B-ED52-4F63-93C4-4887DB48A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48" y="2619375"/>
            <a:ext cx="4230120" cy="222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861" y="417553"/>
            <a:ext cx="9144000" cy="553998"/>
          </a:xfrm>
        </p:spPr>
        <p:txBody>
          <a:bodyPr>
            <a:normAutofit fontScale="90000"/>
          </a:bodyPr>
          <a:lstStyle/>
          <a:p>
            <a:r>
              <a:rPr lang="en-US" sz="4000" dirty="0">
                <a:solidFill>
                  <a:schemeClr val="tx1"/>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
        <p:nvSpPr>
          <p:cNvPr id="3" name="TextBox 2">
            <a:extLst>
              <a:ext uri="{FF2B5EF4-FFF2-40B4-BE49-F238E27FC236}">
                <a16:creationId xmlns:a16="http://schemas.microsoft.com/office/drawing/2014/main" id="{3AD22E8D-398C-466D-B67F-353EB1B96069}"/>
              </a:ext>
            </a:extLst>
          </p:cNvPr>
          <p:cNvSpPr txBox="1"/>
          <p:nvPr/>
        </p:nvSpPr>
        <p:spPr>
          <a:xfrm>
            <a:off x="10173274" y="6382420"/>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04D34F7-8159-4B40-900A-0C3CB4388D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82420"/>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EACB9A3-EF44-4DAF-836A-215950C36140}"/>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13305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a:xfrm>
            <a:off x="2106505" y="410467"/>
            <a:ext cx="9144000" cy="553998"/>
          </a:xfrm>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2152180"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2359591"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1187292"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1187292"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838"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909335"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809523"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374"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5442125"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5342313"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681108"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8115831"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6484713"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917"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829"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7394143"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7394143"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4944"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776906"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8093526"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552182" y="4191682"/>
            <a:ext cx="2081804" cy="369332"/>
          </a:xfrm>
          <a:prstGeom prst="rect">
            <a:avLst/>
          </a:prstGeom>
          <a:noFill/>
        </p:spPr>
        <p:txBody>
          <a:bodyPr wrap="square" rtlCol="0">
            <a:spAutoFit/>
          </a:bodyPr>
          <a:lstStyle/>
          <a:p>
            <a:r>
              <a:rPr lang="en-US" dirty="0"/>
              <a:t>Deploys</a:t>
            </a:r>
            <a:endParaRPr lang="fr-CA" dirty="0"/>
          </a:p>
        </p:txBody>
      </p:sp>
      <p:sp>
        <p:nvSpPr>
          <p:cNvPr id="3" name="TextBox 2">
            <a:extLst>
              <a:ext uri="{FF2B5EF4-FFF2-40B4-BE49-F238E27FC236}">
                <a16:creationId xmlns:a16="http://schemas.microsoft.com/office/drawing/2014/main" id="{BAD90591-8D80-4BD0-A8B0-B28C02FAE94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3" name="Picture 12" descr="See the source image">
            <a:extLst>
              <a:ext uri="{FF2B5EF4-FFF2-40B4-BE49-F238E27FC236}">
                <a16:creationId xmlns:a16="http://schemas.microsoft.com/office/drawing/2014/main" id="{D52A18DD-C9DB-498C-98ED-8AE1EC99D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B537D10-11E0-4559-97DD-83E173C1C2D4}"/>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635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21788" y="458120"/>
            <a:ext cx="9144000" cy="553998"/>
          </a:xfrm>
        </p:spPr>
        <p:txBody>
          <a:bodyPr vert="horz" lIns="91440" tIns="45720" rIns="91440" bIns="45720" rtlCol="0" anchor="ctr">
            <a:normAutofit fontScale="90000"/>
          </a:bodyPr>
          <a:lstStyle/>
          <a:p>
            <a:pPr defTabSz="914400">
              <a:lnSpc>
                <a:spcPct val="90000"/>
              </a:lnSpc>
            </a:pPr>
            <a:r>
              <a:rPr lang="en-US" kern="1200" dirty="0">
                <a:solidFill>
                  <a:schemeClr val="tx1"/>
                </a:solidFill>
                <a:ea typeface="+mj-ea"/>
                <a:cs typeface="+mj-cs"/>
              </a:rPr>
              <a:t>Azure Automation</a:t>
            </a:r>
          </a:p>
        </p:txBody>
      </p:sp>
      <p:sp>
        <p:nvSpPr>
          <p:cNvPr id="4" name="TextBox 3">
            <a:extLst>
              <a:ext uri="{FF2B5EF4-FFF2-40B4-BE49-F238E27FC236}">
                <a16:creationId xmlns:a16="http://schemas.microsoft.com/office/drawing/2014/main" id="{366CBD26-1CC8-4143-A106-6DCCB98EA25A}"/>
              </a:ext>
            </a:extLst>
          </p:cNvPr>
          <p:cNvSpPr txBox="1"/>
          <p:nvPr/>
        </p:nvSpPr>
        <p:spPr>
          <a:xfrm>
            <a:off x="1500292" y="-25740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Centrally manage configuration for all your tenants;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Get rich insights into potential configuration drifts;</a:t>
            </a:r>
          </a:p>
        </p:txBody>
      </p:sp>
      <p:pic>
        <p:nvPicPr>
          <p:cNvPr id="3" name="Picture 2">
            <a:extLst>
              <a:ext uri="{FF2B5EF4-FFF2-40B4-BE49-F238E27FC236}">
                <a16:creationId xmlns:a16="http://schemas.microsoft.com/office/drawing/2014/main" id="{3BC36DE2-6965-4D00-AD4E-8DD52D53E147}"/>
              </a:ext>
            </a:extLst>
          </p:cNvPr>
          <p:cNvPicPr>
            <a:picLocks noChangeAspect="1"/>
          </p:cNvPicPr>
          <p:nvPr/>
        </p:nvPicPr>
        <p:blipFill>
          <a:blip r:embed="rId3"/>
          <a:stretch>
            <a:fillRect/>
          </a:stretch>
        </p:blipFill>
        <p:spPr>
          <a:xfrm>
            <a:off x="614046" y="3341344"/>
            <a:ext cx="3162323" cy="1362085"/>
          </a:xfrm>
          <a:prstGeom prst="rect">
            <a:avLst/>
          </a:prstGeom>
        </p:spPr>
      </p:pic>
      <p:pic>
        <p:nvPicPr>
          <p:cNvPr id="6" name="Picture 5">
            <a:extLst>
              <a:ext uri="{FF2B5EF4-FFF2-40B4-BE49-F238E27FC236}">
                <a16:creationId xmlns:a16="http://schemas.microsoft.com/office/drawing/2014/main" id="{F9417BEE-F49D-4122-B7A3-790443C539FC}"/>
              </a:ext>
            </a:extLst>
          </p:cNvPr>
          <p:cNvPicPr>
            <a:picLocks noChangeAspect="1"/>
          </p:cNvPicPr>
          <p:nvPr/>
        </p:nvPicPr>
        <p:blipFill>
          <a:blip r:embed="rId4"/>
          <a:stretch>
            <a:fillRect/>
          </a:stretch>
        </p:blipFill>
        <p:spPr>
          <a:xfrm>
            <a:off x="672789" y="4836997"/>
            <a:ext cx="2390792" cy="1285884"/>
          </a:xfrm>
          <a:prstGeom prst="rect">
            <a:avLst/>
          </a:prstGeom>
        </p:spPr>
      </p:pic>
      <p:pic>
        <p:nvPicPr>
          <p:cNvPr id="7" name="Picture 6">
            <a:extLst>
              <a:ext uri="{FF2B5EF4-FFF2-40B4-BE49-F238E27FC236}">
                <a16:creationId xmlns:a16="http://schemas.microsoft.com/office/drawing/2014/main" id="{4B2DD0AD-2A82-4D10-9B53-707F3940B431}"/>
              </a:ext>
            </a:extLst>
          </p:cNvPr>
          <p:cNvPicPr>
            <a:picLocks noChangeAspect="1"/>
          </p:cNvPicPr>
          <p:nvPr/>
        </p:nvPicPr>
        <p:blipFill>
          <a:blip r:embed="rId5"/>
          <a:stretch>
            <a:fillRect/>
          </a:stretch>
        </p:blipFill>
        <p:spPr>
          <a:xfrm>
            <a:off x="4726316" y="4081712"/>
            <a:ext cx="2524143" cy="1552586"/>
          </a:xfrm>
          <a:prstGeom prst="rect">
            <a:avLst/>
          </a:prstGeom>
        </p:spPr>
      </p:pic>
      <p:sp>
        <p:nvSpPr>
          <p:cNvPr id="8" name="Arrow: Right 7">
            <a:extLst>
              <a:ext uri="{FF2B5EF4-FFF2-40B4-BE49-F238E27FC236}">
                <a16:creationId xmlns:a16="http://schemas.microsoft.com/office/drawing/2014/main" id="{C09E4FAC-42F6-4C66-9892-B8849A6ECA1C}"/>
              </a:ext>
            </a:extLst>
          </p:cNvPr>
          <p:cNvSpPr/>
          <p:nvPr/>
        </p:nvSpPr>
        <p:spPr>
          <a:xfrm rot="20971548">
            <a:off x="3063581" y="5034899"/>
            <a:ext cx="1659198" cy="19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A05EE41D-F682-4CEC-A52D-777C25B102E6}"/>
              </a:ext>
            </a:extLst>
          </p:cNvPr>
          <p:cNvPicPr>
            <a:picLocks noChangeAspect="1"/>
          </p:cNvPicPr>
          <p:nvPr/>
        </p:nvPicPr>
        <p:blipFill>
          <a:blip r:embed="rId6"/>
          <a:stretch>
            <a:fillRect/>
          </a:stretch>
        </p:blipFill>
        <p:spPr>
          <a:xfrm>
            <a:off x="7518635" y="3381673"/>
            <a:ext cx="4185836" cy="1476332"/>
          </a:xfrm>
          <a:prstGeom prst="rect">
            <a:avLst/>
          </a:prstGeom>
        </p:spPr>
      </p:pic>
      <p:sp>
        <p:nvSpPr>
          <p:cNvPr id="11" name="Arrow: Right 10">
            <a:extLst>
              <a:ext uri="{FF2B5EF4-FFF2-40B4-BE49-F238E27FC236}">
                <a16:creationId xmlns:a16="http://schemas.microsoft.com/office/drawing/2014/main" id="{90E33B7E-B141-4FC3-B08F-69F2578837EE}"/>
              </a:ext>
            </a:extLst>
          </p:cNvPr>
          <p:cNvSpPr/>
          <p:nvPr/>
        </p:nvSpPr>
        <p:spPr>
          <a:xfrm rot="19454506">
            <a:off x="7157965" y="5087406"/>
            <a:ext cx="1231931" cy="204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extBox 1">
            <a:extLst>
              <a:ext uri="{FF2B5EF4-FFF2-40B4-BE49-F238E27FC236}">
                <a16:creationId xmlns:a16="http://schemas.microsoft.com/office/drawing/2014/main" id="{E4F9A6A4-9535-468A-A702-B07435DB04D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A83A5438-7F49-48BF-A2D3-0AB22052C8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754248-85D5-40E5-9ED1-8B97F37E3618}"/>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41570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4376" y="3335831"/>
            <a:ext cx="6555475" cy="269381"/>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Azure </a:t>
            </a:r>
            <a:r>
              <a:rPr lang="en-US" sz="6600" kern="1200" dirty="0" err="1">
                <a:solidFill>
                  <a:schemeClr val="tx1"/>
                </a:solidFill>
                <a:latin typeface="+mj-lt"/>
                <a:ea typeface="+mj-ea"/>
                <a:cs typeface="+mj-cs"/>
              </a:rPr>
              <a:t>DevOPS</a:t>
            </a:r>
            <a:endParaRPr lang="en-US" sz="66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BDB6701-78F8-4DB8-BB41-ED164D6C6E4A}"/>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B3DD6663-527A-4C1F-A899-FD11D52E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23B2B0-8A7A-4CD8-A694-A07219B1B4A0}"/>
              </a:ext>
            </a:extLst>
          </p:cNvPr>
          <p:cNvPicPr>
            <a:picLocks noChangeAspect="1"/>
          </p:cNvPicPr>
          <p:nvPr/>
        </p:nvPicPr>
        <p:blipFill>
          <a:blip r:embed="rId4"/>
          <a:stretch>
            <a:fillRect/>
          </a:stretch>
        </p:blipFill>
        <p:spPr>
          <a:xfrm>
            <a:off x="-18380" y="-4594"/>
            <a:ext cx="119429" cy="6858000"/>
          </a:xfrm>
          <a:prstGeom prst="rect">
            <a:avLst/>
          </a:prstGeom>
        </p:spPr>
      </p:pic>
      <p:pic>
        <p:nvPicPr>
          <p:cNvPr id="6146" name="Picture 2" descr="See the source image">
            <a:extLst>
              <a:ext uri="{FF2B5EF4-FFF2-40B4-BE49-F238E27FC236}">
                <a16:creationId xmlns:a16="http://schemas.microsoft.com/office/drawing/2014/main" id="{FD36AFB7-EF41-4543-9D8D-039715D45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850" y="2272751"/>
            <a:ext cx="2043113" cy="204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0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079625" y="431841"/>
            <a:ext cx="9144000" cy="553998"/>
          </a:xfrm>
        </p:spPr>
        <p:txBody>
          <a:bodyPr vert="horz" lIns="91440" tIns="45720" rIns="91440" bIns="45720" rtlCol="0" anchor="ctr">
            <a:normAutofit/>
          </a:bodyPr>
          <a:lstStyle/>
          <a:p>
            <a:pPr defTabSz="914400">
              <a:lnSpc>
                <a:spcPct val="90000"/>
              </a:lnSpc>
            </a:pPr>
            <a:r>
              <a:rPr lang="en-US" sz="3200" kern="1200" dirty="0">
                <a:solidFill>
                  <a:schemeClr val="tx1"/>
                </a:solidFill>
                <a:latin typeface="+mj-lt"/>
                <a:ea typeface="+mj-ea"/>
                <a:cs typeface="+mj-cs"/>
              </a:rPr>
              <a:t>Azure DevOPS</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7871354" y="2854363"/>
            <a:ext cx="3577328" cy="3189954"/>
          </a:xfrm>
          <a:prstGeom prst="rect">
            <a:avLst/>
          </a:prstGeom>
        </p:spPr>
      </p:pic>
      <p:sp>
        <p:nvSpPr>
          <p:cNvPr id="3" name="TextBox 2">
            <a:extLst>
              <a:ext uri="{FF2B5EF4-FFF2-40B4-BE49-F238E27FC236}">
                <a16:creationId xmlns:a16="http://schemas.microsoft.com/office/drawing/2014/main" id="{11CE0A36-2A76-4A7E-A44E-795FA6334985}"/>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D3252CF-097B-4FA4-8B02-A4F59C827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38BE5B-2B3D-40B0-833A-0AA86C0BF400}"/>
              </a:ext>
            </a:extLst>
          </p:cNvPr>
          <p:cNvPicPr>
            <a:picLocks noChangeAspect="1"/>
          </p:cNvPicPr>
          <p:nvPr/>
        </p:nvPicPr>
        <p:blipFill>
          <a:blip r:embed="rId5"/>
          <a:stretch>
            <a:fillRect/>
          </a:stretch>
        </p:blipFill>
        <p:spPr>
          <a:xfrm>
            <a:off x="-18380" y="-4594"/>
            <a:ext cx="119429" cy="6858000"/>
          </a:xfrm>
          <a:prstGeom prst="rect">
            <a:avLst/>
          </a:prstGeom>
        </p:spPr>
      </p:pic>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DevOPS at its best!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Challenge is to convince IT Pros to use it.</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5566" y="397418"/>
            <a:ext cx="9144000" cy="553998"/>
          </a:xfrm>
        </p:spPr>
        <p:txBody>
          <a:bodyPr/>
          <a:lstStyle/>
          <a:p>
            <a:r>
              <a:rPr lang="en-US" dirty="0">
                <a:solidFill>
                  <a:schemeClr val="tx1"/>
                </a:solidFill>
              </a:rPr>
              <a:t>“Agentless Process” with Pipelines</a:t>
            </a:r>
            <a:endParaRPr lang="en-US" b="1" dirty="0">
              <a:solidFill>
                <a:schemeClr val="tx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sp>
        <p:nvSpPr>
          <p:cNvPr id="2" name="TextBox 1">
            <a:extLst>
              <a:ext uri="{FF2B5EF4-FFF2-40B4-BE49-F238E27FC236}">
                <a16:creationId xmlns:a16="http://schemas.microsoft.com/office/drawing/2014/main" id="{F82EBDEB-3B10-44A0-B3DB-E1C3451478A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7B9B3C81-79AD-418A-839B-05B64ED4D4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D519A7B-689C-4AAB-96E1-417B4F57B527}"/>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8597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D452A-CA15-4321-A19D-8A9AAD7D9242}"/>
              </a:ext>
            </a:extLst>
          </p:cNvPr>
          <p:cNvSpPr txBox="1"/>
          <p:nvPr/>
        </p:nvSpPr>
        <p:spPr>
          <a:xfrm>
            <a:off x="1386540" y="1978055"/>
            <a:ext cx="7779363" cy="3785652"/>
          </a:xfrm>
          <a:prstGeom prst="rect">
            <a:avLst/>
          </a:prstGeom>
          <a:noFill/>
        </p:spPr>
        <p:txBody>
          <a:bodyPr wrap="square" rtlCol="0">
            <a:spAutoFit/>
          </a:bodyPr>
          <a:lstStyle/>
          <a:p>
            <a:pPr marL="285750" indent="-285750">
              <a:buFont typeface="Arial" panose="020B0604020202020204" pitchFamily="34" charset="0"/>
              <a:buChar char="•"/>
            </a:pPr>
            <a:r>
              <a:rPr lang="en-CA" sz="2400" dirty="0"/>
              <a:t>Overview of PowerShell Desired State Configuration;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Introduction to Office365DSC;</a:t>
            </a:r>
          </a:p>
          <a:p>
            <a:endParaRPr lang="en-CA" sz="2400" dirty="0"/>
          </a:p>
          <a:p>
            <a:pPr marL="285750" indent="-285750">
              <a:buFont typeface="Arial" panose="020B0604020202020204" pitchFamily="34" charset="0"/>
              <a:buChar char="•"/>
            </a:pPr>
            <a:r>
              <a:rPr lang="en-CA" sz="2400" dirty="0"/>
              <a:t>ReverseDSC in action;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Azure DevOPS &amp; Integration scenarios for Office 365;</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Roadmap;</a:t>
            </a:r>
          </a:p>
          <a:p>
            <a:pPr marL="285750" indent="-285750">
              <a:buFont typeface="Arial" panose="020B0604020202020204" pitchFamily="34" charset="0"/>
              <a:buChar char="•"/>
            </a:pPr>
            <a:endParaRPr lang="en-CA" sz="2400" dirty="0"/>
          </a:p>
        </p:txBody>
      </p:sp>
      <p:sp>
        <p:nvSpPr>
          <p:cNvPr id="17" name="Title 16"/>
          <p:cNvSpPr>
            <a:spLocks noGrp="1"/>
          </p:cNvSpPr>
          <p:nvPr>
            <p:ph type="title"/>
          </p:nvPr>
        </p:nvSpPr>
        <p:spPr>
          <a:xfrm>
            <a:off x="-1414614" y="438757"/>
            <a:ext cx="9144000" cy="553998"/>
          </a:xfrm>
        </p:spPr>
        <p:txBody>
          <a:bodyPr vert="horz" lIns="91440" tIns="45720" rIns="91440" bIns="45720" rtlCol="0" anchor="ctr">
            <a:normAutofit fontScale="90000"/>
          </a:bodyPr>
          <a:lstStyle/>
          <a:p>
            <a:pPr algn="ctr" defTabSz="914400">
              <a:lnSpc>
                <a:spcPct val="90000"/>
              </a:lnSpc>
            </a:pPr>
            <a:r>
              <a:rPr lang="en-US" sz="4000" kern="1200" dirty="0">
                <a:solidFill>
                  <a:schemeClr val="tx1"/>
                </a:solidFill>
                <a:latin typeface="+mj-lt"/>
                <a:ea typeface="+mj-ea"/>
                <a:cs typeface="+mj-cs"/>
              </a:rPr>
              <a:t>Agenda</a:t>
            </a:r>
          </a:p>
        </p:txBody>
      </p:sp>
      <p:sp>
        <p:nvSpPr>
          <p:cNvPr id="3" name="TextBox 2">
            <a:extLst>
              <a:ext uri="{FF2B5EF4-FFF2-40B4-BE49-F238E27FC236}">
                <a16:creationId xmlns:a16="http://schemas.microsoft.com/office/drawing/2014/main" id="{9437E60A-0697-4B1D-BA13-43B11D61F38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484673F0-D68F-4F4E-9C38-1A24B0285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60B2B96-28E0-4BDC-9F9C-9D7A0BABB36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3602" y="431507"/>
            <a:ext cx="9144000" cy="553998"/>
          </a:xfrm>
        </p:spPr>
        <p:txBody>
          <a:bodyPr/>
          <a:lstStyle/>
          <a:p>
            <a:r>
              <a:rPr lang="en-US" dirty="0">
                <a:solidFill>
                  <a:schemeClr val="tx1"/>
                </a:solidFill>
              </a:rPr>
              <a:t>Monitoring Process</a:t>
            </a:r>
            <a:endParaRPr lang="en-US" b="1" dirty="0">
              <a:solidFill>
                <a:schemeClr val="tx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506" y="162840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997122" y="258184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22" y="337402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997122" y="437453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98" y="337402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22" y="506279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997122" y="606331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891515" y="216719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891515" y="385562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902932" y="402443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41" y="383768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962727" y="254009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464648" y="348629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303861" y="451319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565" y="178816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6220779" y="216719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927998" y="174067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565" y="526794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6220779" y="564697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927998" y="522044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6218078" y="391281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745602" y="345109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9565" y="350926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881113" y="358965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sp>
        <p:nvSpPr>
          <p:cNvPr id="5" name="TextBox 4">
            <a:extLst>
              <a:ext uri="{FF2B5EF4-FFF2-40B4-BE49-F238E27FC236}">
                <a16:creationId xmlns:a16="http://schemas.microsoft.com/office/drawing/2014/main" id="{1F8A1779-7EA1-4CAE-A08F-ECC657EB942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65BDF7D9-4D0E-4438-B439-52EE0F311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095D62A-89CA-47E8-87A9-CA43327BE6DE}"/>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361858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5</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600450"/>
            <a:ext cx="9144000" cy="307777"/>
          </a:xfrm>
        </p:spPr>
        <p:txBody>
          <a:bodyPr/>
          <a:lstStyle/>
          <a:p>
            <a:r>
              <a:rPr lang="en-CA" dirty="0">
                <a:solidFill>
                  <a:schemeClr val="tx1"/>
                </a:solidFill>
              </a:rPr>
              <a:t>Azure DevOPS for Office 365</a:t>
            </a:r>
          </a:p>
        </p:txBody>
      </p:sp>
      <p:sp>
        <p:nvSpPr>
          <p:cNvPr id="2" name="TextBox 1">
            <a:extLst>
              <a:ext uri="{FF2B5EF4-FFF2-40B4-BE49-F238E27FC236}">
                <a16:creationId xmlns:a16="http://schemas.microsoft.com/office/drawing/2014/main" id="{D82BA1F1-2296-473F-87A4-315BF2C8816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7CC9A356-F2E3-4395-AA50-B5C33B088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70AF26B-8240-4B33-A964-0B688FE27407}"/>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83323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138" y="3289715"/>
            <a:ext cx="6555475" cy="269381"/>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Roadmap</a:t>
            </a:r>
          </a:p>
        </p:txBody>
      </p:sp>
      <p:sp>
        <p:nvSpPr>
          <p:cNvPr id="4" name="TextBox 3">
            <a:extLst>
              <a:ext uri="{FF2B5EF4-FFF2-40B4-BE49-F238E27FC236}">
                <a16:creationId xmlns:a16="http://schemas.microsoft.com/office/drawing/2014/main" id="{0BDB6701-78F8-4DB8-BB41-ED164D6C6E4A}"/>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B3DD6663-527A-4C1F-A899-FD11D52E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23B2B0-8A7A-4CD8-A694-A07219B1B4A0}"/>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21946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5EDFB994-290F-4EB5-B795-48A148FE9EC3}"/>
              </a:ext>
            </a:extLst>
          </p:cNvPr>
          <p:cNvSpPr txBox="1">
            <a:spLocks/>
          </p:cNvSpPr>
          <p:nvPr/>
        </p:nvSpPr>
        <p:spPr>
          <a:xfrm>
            <a:off x="2173602" y="43150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solidFill>
                  <a:schemeClr val="tx1"/>
                </a:solidFill>
              </a:rPr>
              <a:t>PowerShell Core &amp; Cloud Shell</a:t>
            </a:r>
          </a:p>
        </p:txBody>
      </p:sp>
      <p:pic>
        <p:nvPicPr>
          <p:cNvPr id="7170" name="Picture 2" descr="See the source image">
            <a:extLst>
              <a:ext uri="{FF2B5EF4-FFF2-40B4-BE49-F238E27FC236}">
                <a16:creationId xmlns:a16="http://schemas.microsoft.com/office/drawing/2014/main" id="{E91CA0E9-8929-48F6-9714-53488D99E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1960181"/>
            <a:ext cx="3248024" cy="16993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A05D9-B4B6-401B-ACDE-DD3AAFF00A95}"/>
              </a:ext>
            </a:extLst>
          </p:cNvPr>
          <p:cNvSpPr txBox="1"/>
          <p:nvPr/>
        </p:nvSpPr>
        <p:spPr>
          <a:xfrm>
            <a:off x="1085850" y="3848100"/>
            <a:ext cx="10463213"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Reduce dependency footprint and leverage the Graph SDK;</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Compatibility with PowerShell Core;</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Exploring with PowerShell PG the concept of a DSC engine as a Service (LCM-as-a-Service);</a:t>
            </a:r>
          </a:p>
        </p:txBody>
      </p:sp>
    </p:spTree>
    <p:extLst>
      <p:ext uri="{BB962C8B-B14F-4D97-AF65-F5344CB8AC3E}">
        <p14:creationId xmlns:p14="http://schemas.microsoft.com/office/powerpoint/2010/main" val="20160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079625" y="431841"/>
            <a:ext cx="9144000" cy="553998"/>
          </a:xfrm>
        </p:spPr>
        <p:txBody>
          <a:bodyPr vert="horz" lIns="91440" tIns="45720" rIns="91440" bIns="45720" rtlCol="0" anchor="ctr">
            <a:normAutofit/>
          </a:bodyPr>
          <a:lstStyle/>
          <a:p>
            <a:pPr defTabSz="914400">
              <a:lnSpc>
                <a:spcPct val="90000"/>
              </a:lnSpc>
            </a:pPr>
            <a:r>
              <a:rPr lang="en-US" sz="3200" kern="1200" dirty="0" err="1">
                <a:solidFill>
                  <a:schemeClr val="tx1"/>
                </a:solidFill>
                <a:latin typeface="+mj-lt"/>
                <a:ea typeface="+mj-ea"/>
                <a:cs typeface="+mj-cs"/>
              </a:rPr>
              <a:t>ChatOPS</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11CE0A36-2A76-4A7E-A44E-795FA6334985}"/>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D3252CF-097B-4FA4-8B02-A4F59C827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38BE5B-2B3D-40B0-833A-0AA86C0BF400}"/>
              </a:ext>
            </a:extLst>
          </p:cNvPr>
          <p:cNvPicPr>
            <a:picLocks noChangeAspect="1"/>
          </p:cNvPicPr>
          <p:nvPr/>
        </p:nvPicPr>
        <p:blipFill>
          <a:blip r:embed="rId4"/>
          <a:stretch>
            <a:fillRect/>
          </a:stretch>
        </p:blipFill>
        <p:spPr>
          <a:xfrm>
            <a:off x="-18380" y="-4594"/>
            <a:ext cx="119429" cy="6858000"/>
          </a:xfrm>
          <a:prstGeom prst="rect">
            <a:avLst/>
          </a:prstGeom>
        </p:spPr>
      </p:pic>
      <p:pic>
        <p:nvPicPr>
          <p:cNvPr id="5" name="Picture 4">
            <a:extLst>
              <a:ext uri="{FF2B5EF4-FFF2-40B4-BE49-F238E27FC236}">
                <a16:creationId xmlns:a16="http://schemas.microsoft.com/office/drawing/2014/main" id="{CE448AF2-706A-4790-A215-CD8398C48E85}"/>
              </a:ext>
            </a:extLst>
          </p:cNvPr>
          <p:cNvPicPr>
            <a:picLocks noChangeAspect="1"/>
          </p:cNvPicPr>
          <p:nvPr/>
        </p:nvPicPr>
        <p:blipFill>
          <a:blip r:embed="rId5"/>
          <a:stretch>
            <a:fillRect/>
          </a:stretch>
        </p:blipFill>
        <p:spPr>
          <a:xfrm>
            <a:off x="3966504" y="1600105"/>
            <a:ext cx="4258992" cy="4449690"/>
          </a:xfrm>
          <a:prstGeom prst="rect">
            <a:avLst/>
          </a:prstGeom>
        </p:spPr>
      </p:pic>
    </p:spTree>
    <p:extLst>
      <p:ext uri="{BB962C8B-B14F-4D97-AF65-F5344CB8AC3E}">
        <p14:creationId xmlns:p14="http://schemas.microsoft.com/office/powerpoint/2010/main" val="33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#1</a:t>
            </a:r>
          </a:p>
        </p:txBody>
      </p:sp>
      <p:sp>
        <p:nvSpPr>
          <p:cNvPr id="4" name="TextBox 3">
            <a:extLst>
              <a:ext uri="{FF2B5EF4-FFF2-40B4-BE49-F238E27FC236}">
                <a16:creationId xmlns:a16="http://schemas.microsoft.com/office/drawing/2014/main" id="{DA8926F1-484D-42AA-B4DA-BCBF83CEC6C8}"/>
              </a:ext>
            </a:extLst>
          </p:cNvPr>
          <p:cNvSpPr txBox="1"/>
          <p:nvPr/>
        </p:nvSpPr>
        <p:spPr>
          <a:xfrm>
            <a:off x="5236535" y="3912782"/>
            <a:ext cx="5449186" cy="584775"/>
          </a:xfrm>
          <a:prstGeom prst="rect">
            <a:avLst/>
          </a:prstGeom>
          <a:noFill/>
        </p:spPr>
        <p:txBody>
          <a:bodyPr wrap="square" rtlCol="0">
            <a:spAutoFit/>
          </a:bodyPr>
          <a:lstStyle/>
          <a:p>
            <a:r>
              <a:rPr lang="en-US" sz="3200" dirty="0"/>
              <a:t>Reactive</a:t>
            </a:r>
          </a:p>
        </p:txBody>
      </p:sp>
      <p:pic>
        <p:nvPicPr>
          <p:cNvPr id="5" name="Picture 4">
            <a:extLst>
              <a:ext uri="{FF2B5EF4-FFF2-40B4-BE49-F238E27FC236}">
                <a16:creationId xmlns:a16="http://schemas.microsoft.com/office/drawing/2014/main" id="{6C985774-D255-415C-8682-27EAEE57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6" name="Rectangle 5">
            <a:extLst>
              <a:ext uri="{FF2B5EF4-FFF2-40B4-BE49-F238E27FC236}">
                <a16:creationId xmlns:a16="http://schemas.microsoft.com/office/drawing/2014/main" id="{8A59B517-F622-48FA-B497-79BE86347299}"/>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0130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F28FB56-1FA5-484F-9D66-B7D45686202F}"/>
              </a:ext>
            </a:extLst>
          </p:cNvPr>
          <p:cNvSpPr/>
          <p:nvPr/>
        </p:nvSpPr>
        <p:spPr>
          <a:xfrm>
            <a:off x="2675104" y="93871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786647"/>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9" y="94074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675104" y="630942"/>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2791839"/>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2701401"/>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42900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4361891"/>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414425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4452027"/>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spTree>
    <p:extLst>
      <p:ext uri="{BB962C8B-B14F-4D97-AF65-F5344CB8AC3E}">
        <p14:creationId xmlns:p14="http://schemas.microsoft.com/office/powerpoint/2010/main" val="377695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p:bldP spid="9" grpId="0" animBg="1"/>
      <p:bldP spid="11" grpId="0" animBg="1"/>
      <p:bldP spid="13" grpId="0"/>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400458"/>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140565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1315212"/>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2042811"/>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975702"/>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2758061"/>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3065838"/>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3632031"/>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5890636"/>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Tree>
    <p:extLst>
      <p:ext uri="{BB962C8B-B14F-4D97-AF65-F5344CB8AC3E}">
        <p14:creationId xmlns:p14="http://schemas.microsoft.com/office/powerpoint/2010/main" val="352471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296698"/>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122958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1011948"/>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1319725"/>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1885918"/>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4144523"/>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6" name="Rectangle: Rounded Corners 15">
            <a:extLst>
              <a:ext uri="{FF2B5EF4-FFF2-40B4-BE49-F238E27FC236}">
                <a16:creationId xmlns:a16="http://schemas.microsoft.com/office/drawing/2014/main" id="{3CA6BDE5-CB19-4C04-A4CB-45122DD9EA18}"/>
              </a:ext>
            </a:extLst>
          </p:cNvPr>
          <p:cNvSpPr/>
          <p:nvPr/>
        </p:nvSpPr>
        <p:spPr>
          <a:xfrm>
            <a:off x="2675102" y="4667631"/>
            <a:ext cx="5860915"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SPOSharingSettings</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17" name="Rectangle: Rounded Corners 16">
            <a:extLst>
              <a:ext uri="{FF2B5EF4-FFF2-40B4-BE49-F238E27FC236}">
                <a16:creationId xmlns:a16="http://schemas.microsoft.com/office/drawing/2014/main" id="{E844904E-0D2B-4085-A293-F16954374A28}"/>
              </a:ext>
            </a:extLst>
          </p:cNvPr>
          <p:cNvSpPr/>
          <p:nvPr/>
        </p:nvSpPr>
        <p:spPr>
          <a:xfrm>
            <a:off x="2675102" y="6092456"/>
            <a:ext cx="5860915" cy="70229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p>
        </p:txBody>
      </p:sp>
      <p:graphicFrame>
        <p:nvGraphicFramePr>
          <p:cNvPr id="19" name="Table 17">
            <a:extLst>
              <a:ext uri="{FF2B5EF4-FFF2-40B4-BE49-F238E27FC236}">
                <a16:creationId xmlns:a16="http://schemas.microsoft.com/office/drawing/2014/main" id="{A2C9E5EE-CCDD-4A27-9209-388AC192DD7D}"/>
              </a:ext>
            </a:extLst>
          </p:cNvPr>
          <p:cNvGraphicFramePr>
            <a:graphicFrameLocks noGrp="1"/>
          </p:cNvGraphicFramePr>
          <p:nvPr>
            <p:extLst>
              <p:ext uri="{D42A27DB-BD31-4B8C-83A1-F6EECF244321}">
                <p14:modId xmlns:p14="http://schemas.microsoft.com/office/powerpoint/2010/main" val="3712539189"/>
              </p:ext>
            </p:extLst>
          </p:nvPr>
        </p:nvGraphicFramePr>
        <p:xfrm>
          <a:off x="5046108" y="4667631"/>
          <a:ext cx="3204536" cy="138176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AllowExternalSharingSettings</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$True</a:t>
                      </a:r>
                    </a:p>
                  </a:txBody>
                  <a:tcPr/>
                </a:tc>
                <a:tc>
                  <a:txBody>
                    <a:bodyPr/>
                    <a:lstStyle/>
                    <a:p>
                      <a:r>
                        <a:rPr lang="en-US" dirty="0"/>
                        <a:t>$False</a:t>
                      </a:r>
                    </a:p>
                  </a:txBody>
                  <a:tcPr/>
                </a:tc>
                <a:extLst>
                  <a:ext uri="{0D108BD9-81ED-4DB2-BD59-A6C34878D82A}">
                    <a16:rowId xmlns:a16="http://schemas.microsoft.com/office/drawing/2014/main" val="3839298784"/>
                  </a:ext>
                </a:extLst>
              </a:tr>
            </a:tbl>
          </a:graphicData>
        </a:graphic>
      </p:graphicFrame>
    </p:spTree>
    <p:extLst>
      <p:ext uri="{BB962C8B-B14F-4D97-AF65-F5344CB8AC3E}">
        <p14:creationId xmlns:p14="http://schemas.microsoft.com/office/powerpoint/2010/main" val="289293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80407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87117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308882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3000474" y="-3058029"/>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2214850"/>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520586"/>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8" name="Rectangle: Rounded Corners 17">
            <a:extLst>
              <a:ext uri="{FF2B5EF4-FFF2-40B4-BE49-F238E27FC236}">
                <a16:creationId xmlns:a16="http://schemas.microsoft.com/office/drawing/2014/main" id="{5E3B394C-A1C9-4E5E-8724-9190A11CE830}"/>
              </a:ext>
            </a:extLst>
          </p:cNvPr>
          <p:cNvSpPr/>
          <p:nvPr/>
        </p:nvSpPr>
        <p:spPr>
          <a:xfrm>
            <a:off x="3600853" y="328629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Oups</a:t>
            </a:r>
            <a:r>
              <a:rPr lang="en-US" dirty="0">
                <a:solidFill>
                  <a:schemeClr val="tx1"/>
                </a:solidFill>
              </a:rPr>
              <a:t>. !Bot Autocorrect</a:t>
            </a:r>
          </a:p>
        </p:txBody>
      </p:sp>
      <p:pic>
        <p:nvPicPr>
          <p:cNvPr id="19" name="Picture 18">
            <a:extLst>
              <a:ext uri="{FF2B5EF4-FFF2-40B4-BE49-F238E27FC236}">
                <a16:creationId xmlns:a16="http://schemas.microsoft.com/office/drawing/2014/main" id="{AAC30C04-3B51-47E1-A608-FD7433542628}"/>
              </a:ext>
            </a:extLst>
          </p:cNvPr>
          <p:cNvPicPr>
            <a:picLocks noChangeAspect="1"/>
          </p:cNvPicPr>
          <p:nvPr/>
        </p:nvPicPr>
        <p:blipFill>
          <a:blip r:embed="rId3"/>
          <a:stretch>
            <a:fillRect/>
          </a:stretch>
        </p:blipFill>
        <p:spPr>
          <a:xfrm>
            <a:off x="9627494" y="3195859"/>
            <a:ext cx="727599" cy="727599"/>
          </a:xfrm>
          <a:prstGeom prst="rect">
            <a:avLst/>
          </a:prstGeom>
        </p:spPr>
      </p:pic>
      <p:pic>
        <p:nvPicPr>
          <p:cNvPr id="20" name="Picture 19" descr="A picture containing lamp, light, flower&#10;&#10;Description automatically generated">
            <a:extLst>
              <a:ext uri="{FF2B5EF4-FFF2-40B4-BE49-F238E27FC236}">
                <a16:creationId xmlns:a16="http://schemas.microsoft.com/office/drawing/2014/main" id="{7D894F52-2A62-4109-A6EE-4D9FDEFF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4233498"/>
            <a:ext cx="540849" cy="540849"/>
          </a:xfrm>
          <a:prstGeom prst="rect">
            <a:avLst/>
          </a:prstGeom>
        </p:spPr>
      </p:pic>
      <p:sp>
        <p:nvSpPr>
          <p:cNvPr id="21" name="TextBox 20">
            <a:extLst>
              <a:ext uri="{FF2B5EF4-FFF2-40B4-BE49-F238E27FC236}">
                <a16:creationId xmlns:a16="http://schemas.microsoft.com/office/drawing/2014/main" id="{CE079088-53A9-4654-9CF9-F04D675EFB81}"/>
              </a:ext>
            </a:extLst>
          </p:cNvPr>
          <p:cNvSpPr txBox="1"/>
          <p:nvPr/>
        </p:nvSpPr>
        <p:spPr>
          <a:xfrm>
            <a:off x="2675104" y="4015857"/>
            <a:ext cx="3376397" cy="307777"/>
          </a:xfrm>
          <a:prstGeom prst="rect">
            <a:avLst/>
          </a:prstGeom>
          <a:noFill/>
        </p:spPr>
        <p:txBody>
          <a:bodyPr wrap="square" rtlCol="0">
            <a:spAutoFit/>
          </a:bodyPr>
          <a:lstStyle/>
          <a:p>
            <a:r>
              <a:rPr lang="en-US" sz="1400" dirty="0">
                <a:solidFill>
                  <a:schemeClr val="bg2">
                    <a:lumMod val="75000"/>
                  </a:schemeClr>
                </a:solidFill>
              </a:rPr>
              <a:t>O365DSC Bot [10:06 AM]</a:t>
            </a:r>
          </a:p>
        </p:txBody>
      </p:sp>
      <p:sp>
        <p:nvSpPr>
          <p:cNvPr id="22" name="Rectangle: Rounded Corners 21">
            <a:extLst>
              <a:ext uri="{FF2B5EF4-FFF2-40B4-BE49-F238E27FC236}">
                <a16:creationId xmlns:a16="http://schemas.microsoft.com/office/drawing/2014/main" id="{8147AAC1-D039-4F23-8720-81C4C7D99C07}"/>
              </a:ext>
            </a:extLst>
          </p:cNvPr>
          <p:cNvSpPr/>
          <p:nvPr/>
        </p:nvSpPr>
        <p:spPr>
          <a:xfrm>
            <a:off x="2675104" y="4323634"/>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work my magic!</a:t>
            </a:r>
          </a:p>
        </p:txBody>
      </p:sp>
      <p:pic>
        <p:nvPicPr>
          <p:cNvPr id="23" name="Picture 22" descr="A cat sitting on the floor&#10;&#10;Description automatically generated">
            <a:extLst>
              <a:ext uri="{FF2B5EF4-FFF2-40B4-BE49-F238E27FC236}">
                <a16:creationId xmlns:a16="http://schemas.microsoft.com/office/drawing/2014/main" id="{9309D2D7-492A-40FA-A4AF-6FAFDC670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102" y="4889499"/>
            <a:ext cx="2330501" cy="1747876"/>
          </a:xfrm>
          <a:prstGeom prst="rect">
            <a:avLst/>
          </a:prstGeom>
        </p:spPr>
      </p:pic>
      <p:sp>
        <p:nvSpPr>
          <p:cNvPr id="24" name="Rectangle: Rounded Corners 23">
            <a:extLst>
              <a:ext uri="{FF2B5EF4-FFF2-40B4-BE49-F238E27FC236}">
                <a16:creationId xmlns:a16="http://schemas.microsoft.com/office/drawing/2014/main" id="{127BBC30-EA86-4E55-9134-02EF32683558}"/>
              </a:ext>
            </a:extLst>
          </p:cNvPr>
          <p:cNvSpPr/>
          <p:nvPr/>
        </p:nvSpPr>
        <p:spPr>
          <a:xfrm>
            <a:off x="2675102" y="1062587"/>
            <a:ext cx="5860915"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SPOSharingSettings</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25" name="Rectangle: Rounded Corners 24">
            <a:extLst>
              <a:ext uri="{FF2B5EF4-FFF2-40B4-BE49-F238E27FC236}">
                <a16:creationId xmlns:a16="http://schemas.microsoft.com/office/drawing/2014/main" id="{9BBAFC7A-F102-4070-859D-8F0C735EB8C5}"/>
              </a:ext>
            </a:extLst>
          </p:cNvPr>
          <p:cNvSpPr/>
          <p:nvPr/>
        </p:nvSpPr>
        <p:spPr>
          <a:xfrm>
            <a:off x="2675102" y="2519311"/>
            <a:ext cx="5860915" cy="70229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p>
        </p:txBody>
      </p:sp>
      <p:graphicFrame>
        <p:nvGraphicFramePr>
          <p:cNvPr id="26" name="Table 17">
            <a:extLst>
              <a:ext uri="{FF2B5EF4-FFF2-40B4-BE49-F238E27FC236}">
                <a16:creationId xmlns:a16="http://schemas.microsoft.com/office/drawing/2014/main" id="{DD5E2FC5-B650-40BF-8CB7-CE27A592CAB7}"/>
              </a:ext>
            </a:extLst>
          </p:cNvPr>
          <p:cNvGraphicFramePr>
            <a:graphicFrameLocks noGrp="1"/>
          </p:cNvGraphicFramePr>
          <p:nvPr>
            <p:extLst>
              <p:ext uri="{D42A27DB-BD31-4B8C-83A1-F6EECF244321}">
                <p14:modId xmlns:p14="http://schemas.microsoft.com/office/powerpoint/2010/main" val="2292694047"/>
              </p:ext>
            </p:extLst>
          </p:nvPr>
        </p:nvGraphicFramePr>
        <p:xfrm>
          <a:off x="5005603" y="1057994"/>
          <a:ext cx="3204536" cy="138176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AllowExternalSharingSettings</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$True</a:t>
                      </a:r>
                    </a:p>
                  </a:txBody>
                  <a:tcPr/>
                </a:tc>
                <a:tc>
                  <a:txBody>
                    <a:bodyPr/>
                    <a:lstStyle/>
                    <a:p>
                      <a:r>
                        <a:rPr lang="en-US" dirty="0"/>
                        <a:t>$False</a:t>
                      </a:r>
                    </a:p>
                  </a:txBody>
                  <a:tcPr/>
                </a:tc>
                <a:extLst>
                  <a:ext uri="{0D108BD9-81ED-4DB2-BD59-A6C34878D82A}">
                    <a16:rowId xmlns:a16="http://schemas.microsoft.com/office/drawing/2014/main" val="3839298784"/>
                  </a:ext>
                </a:extLst>
              </a:tr>
            </a:tbl>
          </a:graphicData>
        </a:graphic>
      </p:graphicFrame>
    </p:spTree>
    <p:extLst>
      <p:ext uri="{BB962C8B-B14F-4D97-AF65-F5344CB8AC3E}">
        <p14:creationId xmlns:p14="http://schemas.microsoft.com/office/powerpoint/2010/main" val="230039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6B371A-3365-4E72-882A-01CD155B87DA}"/>
              </a:ext>
            </a:extLst>
          </p:cNvPr>
          <p:cNvSpPr>
            <a:spLocks noGrp="1"/>
          </p:cNvSpPr>
          <p:nvPr>
            <p:ph type="body" sz="quarter" idx="12"/>
          </p:nvPr>
        </p:nvSpPr>
        <p:spPr>
          <a:xfrm>
            <a:off x="1397510" y="2285234"/>
            <a:ext cx="9144000" cy="2154436"/>
          </a:xfrm>
        </p:spPr>
        <p:txBody>
          <a:bodyPr/>
          <a:lstStyle/>
          <a:p>
            <a:r>
              <a:rPr lang="en-US" b="1" i="1" dirty="0">
                <a:latin typeface="Arial Nova Light" panose="020B0304020202020204" pitchFamily="34" charset="0"/>
              </a:rPr>
              <a:t>“</a:t>
            </a:r>
            <a:r>
              <a:rPr lang="en-US" i="1" dirty="0"/>
              <a:t>DevOPS, while it may appear to be just a buzzword to some, is a set of proven best practices taken from both the Dev and the OPS worlds which aims at improving overall IT services delivery. Its core artifact is Code. In DevOPS, everything is managed as Code. Modern IT Pros are now writing as much, if not more Code than traditional Devs in the Enterprise. Be it Documentation-as-Code, Infrastructure-as-Code, Configuration-as-Code, Pipeline Code or plain simply Application Code. You need to embrace that reality if you want to stay relevant.”</a:t>
            </a:r>
            <a:endParaRPr lang="en-US" i="1" dirty="0">
              <a:latin typeface="Arial Nova Light" panose="020B0304020202020204" pitchFamily="34" charset="0"/>
            </a:endParaRPr>
          </a:p>
        </p:txBody>
      </p:sp>
      <p:sp>
        <p:nvSpPr>
          <p:cNvPr id="4" name="Title 16">
            <a:extLst>
              <a:ext uri="{FF2B5EF4-FFF2-40B4-BE49-F238E27FC236}">
                <a16:creationId xmlns:a16="http://schemas.microsoft.com/office/drawing/2014/main" id="{EC834A35-969C-45D6-A70D-BC1A0DA8EFDB}"/>
              </a:ext>
            </a:extLst>
          </p:cNvPr>
          <p:cNvSpPr>
            <a:spLocks noGrp="1"/>
          </p:cNvSpPr>
          <p:nvPr>
            <p:ph type="title"/>
          </p:nvPr>
        </p:nvSpPr>
        <p:spPr>
          <a:xfrm>
            <a:off x="2063782" y="438757"/>
            <a:ext cx="9144000" cy="553998"/>
          </a:xfrm>
        </p:spPr>
        <p:txBody>
          <a:bodyPr vert="horz" lIns="91440" tIns="45720" rIns="91440" bIns="45720" rtlCol="0" anchor="ctr">
            <a:normAutofit fontScale="90000"/>
          </a:bodyPr>
          <a:lstStyle/>
          <a:p>
            <a:pPr defTabSz="914400">
              <a:lnSpc>
                <a:spcPct val="90000"/>
              </a:lnSpc>
            </a:pPr>
            <a:r>
              <a:rPr lang="en-US" sz="4000" kern="1200" dirty="0">
                <a:solidFill>
                  <a:schemeClr val="tx1"/>
                </a:solidFill>
                <a:latin typeface="+mj-lt"/>
                <a:ea typeface="+mj-ea"/>
                <a:cs typeface="+mj-cs"/>
              </a:rPr>
              <a:t>Famous Last Words</a:t>
            </a:r>
          </a:p>
        </p:txBody>
      </p:sp>
      <p:sp>
        <p:nvSpPr>
          <p:cNvPr id="5" name="TextBox 4">
            <a:extLst>
              <a:ext uri="{FF2B5EF4-FFF2-40B4-BE49-F238E27FC236}">
                <a16:creationId xmlns:a16="http://schemas.microsoft.com/office/drawing/2014/main" id="{C5D2D854-9EE0-4A08-8E8E-69E8D9EE01AD}"/>
              </a:ext>
            </a:extLst>
          </p:cNvPr>
          <p:cNvSpPr txBox="1"/>
          <p:nvPr/>
        </p:nvSpPr>
        <p:spPr>
          <a:xfrm>
            <a:off x="8211221" y="4351441"/>
            <a:ext cx="214125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Nik Charlebois</a:t>
            </a:r>
          </a:p>
        </p:txBody>
      </p:sp>
    </p:spTree>
    <p:extLst>
      <p:ext uri="{BB962C8B-B14F-4D97-AF65-F5344CB8AC3E}">
        <p14:creationId xmlns:p14="http://schemas.microsoft.com/office/powerpoint/2010/main" val="30720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80407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87117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308882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3000474" y="-3058029"/>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2214850"/>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1441123"/>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6" name="Rectangle: Rounded Corners 15">
            <a:extLst>
              <a:ext uri="{FF2B5EF4-FFF2-40B4-BE49-F238E27FC236}">
                <a16:creationId xmlns:a16="http://schemas.microsoft.com/office/drawing/2014/main" id="{3CA6BDE5-CB19-4C04-A4CB-45122DD9EA18}"/>
              </a:ext>
            </a:extLst>
          </p:cNvPr>
          <p:cNvSpPr/>
          <p:nvPr/>
        </p:nvSpPr>
        <p:spPr>
          <a:xfrm>
            <a:off x="2675102" y="-976495"/>
            <a:ext cx="5860915" cy="90575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setting </a:t>
            </a:r>
            <a:r>
              <a:rPr lang="en-US" b="1" dirty="0" err="1">
                <a:solidFill>
                  <a:schemeClr val="tx1"/>
                </a:solidFill>
              </a:rPr>
              <a:t>SPOSharingSettings</a:t>
            </a:r>
            <a:r>
              <a:rPr lang="en-US" b="1" dirty="0">
                <a:solidFill>
                  <a:schemeClr val="tx1"/>
                </a:solidFill>
              </a:rPr>
              <a:t>:</a:t>
            </a:r>
          </a:p>
          <a:p>
            <a:pPr marL="285750" indent="-285750">
              <a:buFont typeface="Arial" panose="020B0604020202020204" pitchFamily="34" charset="0"/>
              <a:buChar char="•"/>
            </a:pPr>
            <a:r>
              <a:rPr lang="en-US" b="1" dirty="0" err="1">
                <a:solidFill>
                  <a:schemeClr val="tx1"/>
                </a:solidFill>
              </a:rPr>
              <a:t>AllowExternalSharingUrl</a:t>
            </a:r>
            <a:r>
              <a:rPr lang="en-US" dirty="0">
                <a:solidFill>
                  <a:schemeClr val="tx1"/>
                </a:solidFill>
              </a:rPr>
              <a:t> should be </a:t>
            </a:r>
            <a:r>
              <a:rPr lang="en-US" b="1" dirty="0">
                <a:solidFill>
                  <a:schemeClr val="tx1"/>
                </a:solidFill>
              </a:rPr>
              <a:t>$True</a:t>
            </a:r>
            <a:r>
              <a:rPr lang="en-US" dirty="0">
                <a:solidFill>
                  <a:schemeClr val="tx1"/>
                </a:solidFill>
              </a:rPr>
              <a:t> but is set to </a:t>
            </a:r>
            <a:r>
              <a:rPr lang="en-US" b="1" dirty="0">
                <a:solidFill>
                  <a:schemeClr val="tx1"/>
                </a:solidFill>
              </a:rPr>
              <a:t>$False</a:t>
            </a:r>
          </a:p>
        </p:txBody>
      </p:sp>
      <p:sp>
        <p:nvSpPr>
          <p:cNvPr id="17" name="Rectangle: Rounded Corners 16">
            <a:extLst>
              <a:ext uri="{FF2B5EF4-FFF2-40B4-BE49-F238E27FC236}">
                <a16:creationId xmlns:a16="http://schemas.microsoft.com/office/drawing/2014/main" id="{E844904E-0D2B-4085-A293-F16954374A28}"/>
              </a:ext>
            </a:extLst>
          </p:cNvPr>
          <p:cNvSpPr/>
          <p:nvPr/>
        </p:nvSpPr>
        <p:spPr>
          <a:xfrm>
            <a:off x="2675102" y="497082"/>
            <a:ext cx="5860915" cy="85603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endParaRPr lang="en-US" dirty="0">
              <a:solidFill>
                <a:schemeClr val="tx1"/>
              </a:solidFill>
            </a:endParaRPr>
          </a:p>
        </p:txBody>
      </p:sp>
      <p:sp>
        <p:nvSpPr>
          <p:cNvPr id="18" name="Rectangle: Rounded Corners 17">
            <a:extLst>
              <a:ext uri="{FF2B5EF4-FFF2-40B4-BE49-F238E27FC236}">
                <a16:creationId xmlns:a16="http://schemas.microsoft.com/office/drawing/2014/main" id="{5E3B394C-A1C9-4E5E-8724-9190A11CE830}"/>
              </a:ext>
            </a:extLst>
          </p:cNvPr>
          <p:cNvSpPr/>
          <p:nvPr/>
        </p:nvSpPr>
        <p:spPr>
          <a:xfrm>
            <a:off x="3600853" y="1558504"/>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Oups</a:t>
            </a:r>
            <a:r>
              <a:rPr lang="en-US" dirty="0">
                <a:solidFill>
                  <a:schemeClr val="tx1"/>
                </a:solidFill>
              </a:rPr>
              <a:t>. !Bot Autocorrect</a:t>
            </a:r>
          </a:p>
        </p:txBody>
      </p:sp>
      <p:pic>
        <p:nvPicPr>
          <p:cNvPr id="19" name="Picture 18">
            <a:extLst>
              <a:ext uri="{FF2B5EF4-FFF2-40B4-BE49-F238E27FC236}">
                <a16:creationId xmlns:a16="http://schemas.microsoft.com/office/drawing/2014/main" id="{AAC30C04-3B51-47E1-A608-FD7433542628}"/>
              </a:ext>
            </a:extLst>
          </p:cNvPr>
          <p:cNvPicPr>
            <a:picLocks noChangeAspect="1"/>
          </p:cNvPicPr>
          <p:nvPr/>
        </p:nvPicPr>
        <p:blipFill>
          <a:blip r:embed="rId3"/>
          <a:stretch>
            <a:fillRect/>
          </a:stretch>
        </p:blipFill>
        <p:spPr>
          <a:xfrm>
            <a:off x="9627494" y="1468066"/>
            <a:ext cx="727599" cy="727599"/>
          </a:xfrm>
          <a:prstGeom prst="rect">
            <a:avLst/>
          </a:prstGeom>
        </p:spPr>
      </p:pic>
      <p:pic>
        <p:nvPicPr>
          <p:cNvPr id="20" name="Picture 19" descr="A picture containing lamp, light, flower&#10;&#10;Description automatically generated">
            <a:extLst>
              <a:ext uri="{FF2B5EF4-FFF2-40B4-BE49-F238E27FC236}">
                <a16:creationId xmlns:a16="http://schemas.microsoft.com/office/drawing/2014/main" id="{7D894F52-2A62-4109-A6EE-4D9FDEFF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505705"/>
            <a:ext cx="540849" cy="540849"/>
          </a:xfrm>
          <a:prstGeom prst="rect">
            <a:avLst/>
          </a:prstGeom>
        </p:spPr>
      </p:pic>
      <p:sp>
        <p:nvSpPr>
          <p:cNvPr id="21" name="TextBox 20">
            <a:extLst>
              <a:ext uri="{FF2B5EF4-FFF2-40B4-BE49-F238E27FC236}">
                <a16:creationId xmlns:a16="http://schemas.microsoft.com/office/drawing/2014/main" id="{CE079088-53A9-4654-9CF9-F04D675EFB81}"/>
              </a:ext>
            </a:extLst>
          </p:cNvPr>
          <p:cNvSpPr txBox="1"/>
          <p:nvPr/>
        </p:nvSpPr>
        <p:spPr>
          <a:xfrm>
            <a:off x="2675104" y="2288064"/>
            <a:ext cx="3376397" cy="307777"/>
          </a:xfrm>
          <a:prstGeom prst="rect">
            <a:avLst/>
          </a:prstGeom>
          <a:noFill/>
        </p:spPr>
        <p:txBody>
          <a:bodyPr wrap="square" rtlCol="0">
            <a:spAutoFit/>
          </a:bodyPr>
          <a:lstStyle/>
          <a:p>
            <a:r>
              <a:rPr lang="en-US" sz="1400" dirty="0">
                <a:solidFill>
                  <a:schemeClr val="bg2">
                    <a:lumMod val="75000"/>
                  </a:schemeClr>
                </a:solidFill>
              </a:rPr>
              <a:t>O365DSC Bot [10:06 AM]</a:t>
            </a:r>
          </a:p>
        </p:txBody>
      </p:sp>
      <p:sp>
        <p:nvSpPr>
          <p:cNvPr id="22" name="Rectangle: Rounded Corners 21">
            <a:extLst>
              <a:ext uri="{FF2B5EF4-FFF2-40B4-BE49-F238E27FC236}">
                <a16:creationId xmlns:a16="http://schemas.microsoft.com/office/drawing/2014/main" id="{8147AAC1-D039-4F23-8720-81C4C7D99C07}"/>
              </a:ext>
            </a:extLst>
          </p:cNvPr>
          <p:cNvSpPr/>
          <p:nvPr/>
        </p:nvSpPr>
        <p:spPr>
          <a:xfrm>
            <a:off x="2675104" y="2595841"/>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work my magic!</a:t>
            </a:r>
          </a:p>
        </p:txBody>
      </p:sp>
      <p:pic>
        <p:nvPicPr>
          <p:cNvPr id="23" name="Picture 22" descr="A cat sitting on the floor&#10;&#10;Description automatically generated">
            <a:extLst>
              <a:ext uri="{FF2B5EF4-FFF2-40B4-BE49-F238E27FC236}">
                <a16:creationId xmlns:a16="http://schemas.microsoft.com/office/drawing/2014/main" id="{9309D2D7-492A-40FA-A4AF-6FAFDC670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102" y="3161706"/>
            <a:ext cx="2330501" cy="1747876"/>
          </a:xfrm>
          <a:prstGeom prst="rect">
            <a:avLst/>
          </a:prstGeom>
        </p:spPr>
      </p:pic>
      <p:sp>
        <p:nvSpPr>
          <p:cNvPr id="24" name="Rectangle: Rounded Corners 23">
            <a:extLst>
              <a:ext uri="{FF2B5EF4-FFF2-40B4-BE49-F238E27FC236}">
                <a16:creationId xmlns:a16="http://schemas.microsoft.com/office/drawing/2014/main" id="{B05862B5-754E-47B6-AC4D-D862A01A3D9E}"/>
              </a:ext>
            </a:extLst>
          </p:cNvPr>
          <p:cNvSpPr/>
          <p:nvPr/>
        </p:nvSpPr>
        <p:spPr>
          <a:xfrm>
            <a:off x="2675101" y="5119301"/>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Ok, it’s fixed!</a:t>
            </a:r>
          </a:p>
        </p:txBody>
      </p:sp>
      <p:sp>
        <p:nvSpPr>
          <p:cNvPr id="25" name="Rectangle: Rounded Corners 24">
            <a:extLst>
              <a:ext uri="{FF2B5EF4-FFF2-40B4-BE49-F238E27FC236}">
                <a16:creationId xmlns:a16="http://schemas.microsoft.com/office/drawing/2014/main" id="{F089B147-45A6-41F2-8331-9D9B1F1C427A}"/>
              </a:ext>
            </a:extLst>
          </p:cNvPr>
          <p:cNvSpPr/>
          <p:nvPr/>
        </p:nvSpPr>
        <p:spPr>
          <a:xfrm>
            <a:off x="3600853" y="5745346"/>
            <a:ext cx="5860915" cy="675534"/>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@John</a:t>
            </a:r>
            <a:r>
              <a:rPr lang="en-US" dirty="0">
                <a:solidFill>
                  <a:schemeClr val="tx1"/>
                </a:solidFill>
              </a:rPr>
              <a:t> it should be fixed now, can you please confirm with the users? Thanks</a:t>
            </a:r>
            <a:endParaRPr lang="en-US" b="1" dirty="0">
              <a:solidFill>
                <a:schemeClr val="tx1"/>
              </a:solidFill>
            </a:endParaRPr>
          </a:p>
        </p:txBody>
      </p:sp>
      <p:pic>
        <p:nvPicPr>
          <p:cNvPr id="26" name="Picture 25">
            <a:extLst>
              <a:ext uri="{FF2B5EF4-FFF2-40B4-BE49-F238E27FC236}">
                <a16:creationId xmlns:a16="http://schemas.microsoft.com/office/drawing/2014/main" id="{57D53AFA-FAB4-43FA-97D9-6D569D2F10A8}"/>
              </a:ext>
            </a:extLst>
          </p:cNvPr>
          <p:cNvPicPr>
            <a:picLocks noChangeAspect="1"/>
          </p:cNvPicPr>
          <p:nvPr/>
        </p:nvPicPr>
        <p:blipFill>
          <a:blip r:embed="rId3"/>
          <a:stretch>
            <a:fillRect/>
          </a:stretch>
        </p:blipFill>
        <p:spPr>
          <a:xfrm>
            <a:off x="9627494" y="5654908"/>
            <a:ext cx="727599" cy="727599"/>
          </a:xfrm>
          <a:prstGeom prst="rect">
            <a:avLst/>
          </a:prstGeom>
        </p:spPr>
      </p:pic>
    </p:spTree>
    <p:extLst>
      <p:ext uri="{BB962C8B-B14F-4D97-AF65-F5344CB8AC3E}">
        <p14:creationId xmlns:p14="http://schemas.microsoft.com/office/powerpoint/2010/main" val="364164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#2</a:t>
            </a:r>
          </a:p>
        </p:txBody>
      </p:sp>
      <p:sp>
        <p:nvSpPr>
          <p:cNvPr id="3" name="TextBox 2">
            <a:extLst>
              <a:ext uri="{FF2B5EF4-FFF2-40B4-BE49-F238E27FC236}">
                <a16:creationId xmlns:a16="http://schemas.microsoft.com/office/drawing/2014/main" id="{2217F44B-DC68-49A0-AC0C-90DCC3AD3BDA}"/>
              </a:ext>
            </a:extLst>
          </p:cNvPr>
          <p:cNvSpPr txBox="1"/>
          <p:nvPr/>
        </p:nvSpPr>
        <p:spPr>
          <a:xfrm>
            <a:off x="5236535" y="3912782"/>
            <a:ext cx="5449186" cy="584775"/>
          </a:xfrm>
          <a:prstGeom prst="rect">
            <a:avLst/>
          </a:prstGeom>
          <a:noFill/>
        </p:spPr>
        <p:txBody>
          <a:bodyPr wrap="square" rtlCol="0">
            <a:spAutoFit/>
          </a:bodyPr>
          <a:lstStyle/>
          <a:p>
            <a:r>
              <a:rPr lang="en-US" sz="3200" dirty="0"/>
              <a:t>Pro-Active</a:t>
            </a:r>
          </a:p>
        </p:txBody>
      </p:sp>
      <p:pic>
        <p:nvPicPr>
          <p:cNvPr id="4" name="Picture 3">
            <a:extLst>
              <a:ext uri="{FF2B5EF4-FFF2-40B4-BE49-F238E27FC236}">
                <a16:creationId xmlns:a16="http://schemas.microsoft.com/office/drawing/2014/main" id="{DB58BCA3-51F6-4D58-AC6F-A07F8D06C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5" name="Rectangle 4">
            <a:extLst>
              <a:ext uri="{FF2B5EF4-FFF2-40B4-BE49-F238E27FC236}">
                <a16:creationId xmlns:a16="http://schemas.microsoft.com/office/drawing/2014/main" id="{BED05B4A-E704-4A1C-B82A-D18F27917873}"/>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21709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44CBA0F-8F70-4E51-AC51-B26AB79BFC6F}"/>
              </a:ext>
            </a:extLst>
          </p:cNvPr>
          <p:cNvSpPr/>
          <p:nvPr/>
        </p:nvSpPr>
        <p:spPr>
          <a:xfrm>
            <a:off x="8144539" y="5768163"/>
            <a:ext cx="3694814" cy="967563"/>
          </a:xfrm>
          <a:prstGeom prst="roundRect">
            <a:avLst/>
          </a:prstGeom>
          <a:solidFill>
            <a:srgbClr val="5558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CEB4CE-7374-429D-8767-B35F71B21622}"/>
              </a:ext>
            </a:extLst>
          </p:cNvPr>
          <p:cNvPicPr>
            <a:picLocks noChangeAspect="1"/>
          </p:cNvPicPr>
          <p:nvPr/>
        </p:nvPicPr>
        <p:blipFill>
          <a:blip r:embed="rId2"/>
          <a:stretch>
            <a:fillRect/>
          </a:stretch>
        </p:blipFill>
        <p:spPr>
          <a:xfrm>
            <a:off x="11387027" y="5869171"/>
            <a:ext cx="285750" cy="238125"/>
          </a:xfrm>
          <a:prstGeom prst="rect">
            <a:avLst/>
          </a:prstGeom>
        </p:spPr>
      </p:pic>
      <p:pic>
        <p:nvPicPr>
          <p:cNvPr id="6" name="Picture 5" descr="A picture containing lamp, light, flower&#10;&#10;Description automatically generated">
            <a:extLst>
              <a:ext uri="{FF2B5EF4-FFF2-40B4-BE49-F238E27FC236}">
                <a16:creationId xmlns:a16="http://schemas.microsoft.com/office/drawing/2014/main" id="{D895D5F0-4FC2-4963-BCE5-762B7CFC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246" y="5922335"/>
            <a:ext cx="417610" cy="417610"/>
          </a:xfrm>
          <a:prstGeom prst="rect">
            <a:avLst/>
          </a:prstGeom>
        </p:spPr>
      </p:pic>
      <p:sp>
        <p:nvSpPr>
          <p:cNvPr id="7" name="TextBox 6">
            <a:extLst>
              <a:ext uri="{FF2B5EF4-FFF2-40B4-BE49-F238E27FC236}">
                <a16:creationId xmlns:a16="http://schemas.microsoft.com/office/drawing/2014/main" id="{3FC1E535-90D3-4E49-A599-86F2DA363EF8}"/>
              </a:ext>
            </a:extLst>
          </p:cNvPr>
          <p:cNvSpPr txBox="1"/>
          <p:nvPr/>
        </p:nvSpPr>
        <p:spPr>
          <a:xfrm>
            <a:off x="8895943" y="5812396"/>
            <a:ext cx="2259418" cy="923330"/>
          </a:xfrm>
          <a:prstGeom prst="rect">
            <a:avLst/>
          </a:prstGeom>
          <a:noFill/>
        </p:spPr>
        <p:txBody>
          <a:bodyPr wrap="square" rtlCol="0">
            <a:spAutoFit/>
          </a:bodyPr>
          <a:lstStyle/>
          <a:p>
            <a:r>
              <a:rPr lang="en-US" b="1" dirty="0">
                <a:solidFill>
                  <a:schemeClr val="bg1"/>
                </a:solidFill>
              </a:rPr>
              <a:t>O365DSC Bot</a:t>
            </a:r>
          </a:p>
          <a:p>
            <a:r>
              <a:rPr lang="en-US" dirty="0">
                <a:solidFill>
                  <a:schemeClr val="bg1"/>
                </a:solidFill>
              </a:rPr>
              <a:t>Configuration Drift detected in QA</a:t>
            </a:r>
          </a:p>
        </p:txBody>
      </p:sp>
      <p:pic>
        <p:nvPicPr>
          <p:cNvPr id="8" name="Picture 7" descr="A picture containing lamp, light, flower&#10;&#10;Description automatically generated">
            <a:extLst>
              <a:ext uri="{FF2B5EF4-FFF2-40B4-BE49-F238E27FC236}">
                <a16:creationId xmlns:a16="http://schemas.microsoft.com/office/drawing/2014/main" id="{115658A6-DE03-4B63-A360-F32FAF736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687" y="634374"/>
            <a:ext cx="540849" cy="540849"/>
          </a:xfrm>
          <a:prstGeom prst="rect">
            <a:avLst/>
          </a:prstGeom>
        </p:spPr>
      </p:pic>
      <p:sp>
        <p:nvSpPr>
          <p:cNvPr id="9" name="TextBox 8">
            <a:extLst>
              <a:ext uri="{FF2B5EF4-FFF2-40B4-BE49-F238E27FC236}">
                <a16:creationId xmlns:a16="http://schemas.microsoft.com/office/drawing/2014/main" id="{8A9C0716-6F97-483B-A0AB-BEC441FD6BE3}"/>
              </a:ext>
            </a:extLst>
          </p:cNvPr>
          <p:cNvSpPr txBox="1"/>
          <p:nvPr/>
        </p:nvSpPr>
        <p:spPr>
          <a:xfrm>
            <a:off x="3249262" y="416733"/>
            <a:ext cx="3376397" cy="307777"/>
          </a:xfrm>
          <a:prstGeom prst="rect">
            <a:avLst/>
          </a:prstGeom>
          <a:noFill/>
        </p:spPr>
        <p:txBody>
          <a:bodyPr wrap="square" rtlCol="0">
            <a:spAutoFit/>
          </a:bodyPr>
          <a:lstStyle/>
          <a:p>
            <a:r>
              <a:rPr lang="en-US" sz="1400" dirty="0">
                <a:solidFill>
                  <a:schemeClr val="bg2">
                    <a:lumMod val="75000"/>
                  </a:schemeClr>
                </a:solidFill>
              </a:rPr>
              <a:t>O365DSC Bot [11:06 AM]</a:t>
            </a:r>
          </a:p>
        </p:txBody>
      </p:sp>
      <p:sp>
        <p:nvSpPr>
          <p:cNvPr id="10" name="Rectangle: Rounded Corners 9">
            <a:extLst>
              <a:ext uri="{FF2B5EF4-FFF2-40B4-BE49-F238E27FC236}">
                <a16:creationId xmlns:a16="http://schemas.microsoft.com/office/drawing/2014/main" id="{01A5C4C4-9CC2-4C47-AAA3-6D939F87943C}"/>
              </a:ext>
            </a:extLst>
          </p:cNvPr>
          <p:cNvSpPr/>
          <p:nvPr/>
        </p:nvSpPr>
        <p:spPr>
          <a:xfrm>
            <a:off x="3249262" y="724510"/>
            <a:ext cx="6285263"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Configuration Drift detected in QA!</a:t>
            </a:r>
          </a:p>
        </p:txBody>
      </p:sp>
      <p:sp>
        <p:nvSpPr>
          <p:cNvPr id="11" name="Rectangle: Rounded Corners 10">
            <a:extLst>
              <a:ext uri="{FF2B5EF4-FFF2-40B4-BE49-F238E27FC236}">
                <a16:creationId xmlns:a16="http://schemas.microsoft.com/office/drawing/2014/main" id="{CB37D411-6567-420A-A3AC-84CF7E866FF2}"/>
              </a:ext>
            </a:extLst>
          </p:cNvPr>
          <p:cNvSpPr/>
          <p:nvPr/>
        </p:nvSpPr>
        <p:spPr>
          <a:xfrm>
            <a:off x="3249262" y="2137144"/>
            <a:ext cx="6285263"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EXOOrganizationConfig</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graphicFrame>
        <p:nvGraphicFramePr>
          <p:cNvPr id="12" name="Table 17">
            <a:extLst>
              <a:ext uri="{FF2B5EF4-FFF2-40B4-BE49-F238E27FC236}">
                <a16:creationId xmlns:a16="http://schemas.microsoft.com/office/drawing/2014/main" id="{8EAFA1EF-3294-49AE-B11D-98F19D4A0C77}"/>
              </a:ext>
            </a:extLst>
          </p:cNvPr>
          <p:cNvGraphicFramePr>
            <a:graphicFrameLocks noGrp="1"/>
          </p:cNvGraphicFramePr>
          <p:nvPr>
            <p:extLst>
              <p:ext uri="{D42A27DB-BD31-4B8C-83A1-F6EECF244321}">
                <p14:modId xmlns:p14="http://schemas.microsoft.com/office/powerpoint/2010/main" val="658577577"/>
              </p:ext>
            </p:extLst>
          </p:nvPr>
        </p:nvGraphicFramePr>
        <p:xfrm>
          <a:off x="6043832" y="2137144"/>
          <a:ext cx="3204536" cy="111252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AuditDisabled</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$False</a:t>
                      </a:r>
                    </a:p>
                  </a:txBody>
                  <a:tcPr/>
                </a:tc>
                <a:tc>
                  <a:txBody>
                    <a:bodyPr/>
                    <a:lstStyle/>
                    <a:p>
                      <a:r>
                        <a:rPr lang="en-US" dirty="0"/>
                        <a:t>$True</a:t>
                      </a:r>
                    </a:p>
                  </a:txBody>
                  <a:tcPr/>
                </a:tc>
                <a:extLst>
                  <a:ext uri="{0D108BD9-81ED-4DB2-BD59-A6C34878D82A}">
                    <a16:rowId xmlns:a16="http://schemas.microsoft.com/office/drawing/2014/main" val="3839298784"/>
                  </a:ext>
                </a:extLst>
              </a:tr>
            </a:tbl>
          </a:graphicData>
        </a:graphic>
      </p:graphicFrame>
      <p:sp>
        <p:nvSpPr>
          <p:cNvPr id="13" name="Rectangle: Rounded Corners 12">
            <a:extLst>
              <a:ext uri="{FF2B5EF4-FFF2-40B4-BE49-F238E27FC236}">
                <a16:creationId xmlns:a16="http://schemas.microsoft.com/office/drawing/2014/main" id="{C0F4C2D4-4F35-4576-B42A-1F51AF3A124A}"/>
              </a:ext>
            </a:extLst>
          </p:cNvPr>
          <p:cNvSpPr/>
          <p:nvPr/>
        </p:nvSpPr>
        <p:spPr>
          <a:xfrm>
            <a:off x="3249262" y="1329395"/>
            <a:ext cx="6285263" cy="65357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11:06 AM, the following issue was detected in the QA tenant</a:t>
            </a:r>
          </a:p>
        </p:txBody>
      </p:sp>
    </p:spTree>
    <p:extLst>
      <p:ext uri="{BB962C8B-B14F-4D97-AF65-F5344CB8AC3E}">
        <p14:creationId xmlns:p14="http://schemas.microsoft.com/office/powerpoint/2010/main" val="8991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#3</a:t>
            </a:r>
          </a:p>
        </p:txBody>
      </p:sp>
      <p:sp>
        <p:nvSpPr>
          <p:cNvPr id="3" name="TextBox 2">
            <a:extLst>
              <a:ext uri="{FF2B5EF4-FFF2-40B4-BE49-F238E27FC236}">
                <a16:creationId xmlns:a16="http://schemas.microsoft.com/office/drawing/2014/main" id="{2217F44B-DC68-49A0-AC0C-90DCC3AD3BDA}"/>
              </a:ext>
            </a:extLst>
          </p:cNvPr>
          <p:cNvSpPr txBox="1"/>
          <p:nvPr/>
        </p:nvSpPr>
        <p:spPr>
          <a:xfrm>
            <a:off x="4752753" y="3918098"/>
            <a:ext cx="5449186" cy="584775"/>
          </a:xfrm>
          <a:prstGeom prst="rect">
            <a:avLst/>
          </a:prstGeom>
          <a:noFill/>
        </p:spPr>
        <p:txBody>
          <a:bodyPr wrap="square" rtlCol="0">
            <a:spAutoFit/>
          </a:bodyPr>
          <a:lstStyle/>
          <a:p>
            <a:r>
              <a:rPr lang="en-US" sz="3200" dirty="0"/>
              <a:t>Report &amp; Query</a:t>
            </a:r>
          </a:p>
        </p:txBody>
      </p:sp>
      <p:pic>
        <p:nvPicPr>
          <p:cNvPr id="4" name="Picture 3">
            <a:extLst>
              <a:ext uri="{FF2B5EF4-FFF2-40B4-BE49-F238E27FC236}">
                <a16:creationId xmlns:a16="http://schemas.microsoft.com/office/drawing/2014/main" id="{7BD377E3-4BA4-47C5-9EB2-C3F92865F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5" name="Rectangle 4">
            <a:extLst>
              <a:ext uri="{FF2B5EF4-FFF2-40B4-BE49-F238E27FC236}">
                <a16:creationId xmlns:a16="http://schemas.microsoft.com/office/drawing/2014/main" id="{D09BA648-6BB1-4914-B00D-5580B1F706D5}"/>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6802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78A920-DA48-4FC7-B5D9-6116C6A72832}"/>
              </a:ext>
            </a:extLst>
          </p:cNvPr>
          <p:cNvSpPr/>
          <p:nvPr/>
        </p:nvSpPr>
        <p:spPr>
          <a:xfrm>
            <a:off x="3388202" y="308763"/>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!Bot </a:t>
            </a:r>
            <a:r>
              <a:rPr lang="en-US" dirty="0">
                <a:solidFill>
                  <a:schemeClr val="tx1"/>
                </a:solidFill>
              </a:rPr>
              <a:t>Report –Prod Teams</a:t>
            </a:r>
          </a:p>
        </p:txBody>
      </p:sp>
      <p:pic>
        <p:nvPicPr>
          <p:cNvPr id="5" name="Picture 4">
            <a:extLst>
              <a:ext uri="{FF2B5EF4-FFF2-40B4-BE49-F238E27FC236}">
                <a16:creationId xmlns:a16="http://schemas.microsoft.com/office/drawing/2014/main" id="{EF996DE9-2DAC-422F-8F92-8A20816CEAB2}"/>
              </a:ext>
            </a:extLst>
          </p:cNvPr>
          <p:cNvPicPr>
            <a:picLocks noChangeAspect="1"/>
          </p:cNvPicPr>
          <p:nvPr/>
        </p:nvPicPr>
        <p:blipFill>
          <a:blip r:embed="rId2"/>
          <a:stretch>
            <a:fillRect/>
          </a:stretch>
        </p:blipFill>
        <p:spPr>
          <a:xfrm>
            <a:off x="9414843" y="218325"/>
            <a:ext cx="727599" cy="727599"/>
          </a:xfrm>
          <a:prstGeom prst="rect">
            <a:avLst/>
          </a:prstGeom>
        </p:spPr>
      </p:pic>
      <p:pic>
        <p:nvPicPr>
          <p:cNvPr id="6" name="Picture 5" descr="A picture containing lamp, light, flower&#10;&#10;Description automatically generated">
            <a:extLst>
              <a:ext uri="{FF2B5EF4-FFF2-40B4-BE49-F238E27FC236}">
                <a16:creationId xmlns:a16="http://schemas.microsoft.com/office/drawing/2014/main" id="{7E45C0ED-45C0-4182-81A8-06F2A5D07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469" y="1250479"/>
            <a:ext cx="540849" cy="540849"/>
          </a:xfrm>
          <a:prstGeom prst="rect">
            <a:avLst/>
          </a:prstGeom>
        </p:spPr>
      </p:pic>
      <p:sp>
        <p:nvSpPr>
          <p:cNvPr id="7" name="TextBox 6">
            <a:extLst>
              <a:ext uri="{FF2B5EF4-FFF2-40B4-BE49-F238E27FC236}">
                <a16:creationId xmlns:a16="http://schemas.microsoft.com/office/drawing/2014/main" id="{A0C40F15-A39D-41BC-9FE1-D4F0EE5C986F}"/>
              </a:ext>
            </a:extLst>
          </p:cNvPr>
          <p:cNvSpPr txBox="1"/>
          <p:nvPr/>
        </p:nvSpPr>
        <p:spPr>
          <a:xfrm>
            <a:off x="2814044" y="1032838"/>
            <a:ext cx="3376397" cy="307777"/>
          </a:xfrm>
          <a:prstGeom prst="rect">
            <a:avLst/>
          </a:prstGeom>
          <a:noFill/>
        </p:spPr>
        <p:txBody>
          <a:bodyPr wrap="square" rtlCol="0">
            <a:spAutoFit/>
          </a:bodyPr>
          <a:lstStyle/>
          <a:p>
            <a:r>
              <a:rPr lang="en-US" sz="1400" dirty="0">
                <a:solidFill>
                  <a:schemeClr val="bg2">
                    <a:lumMod val="75000"/>
                  </a:schemeClr>
                </a:solidFill>
              </a:rPr>
              <a:t>O365DSC Bot [1:43 PM]</a:t>
            </a:r>
          </a:p>
        </p:txBody>
      </p:sp>
      <p:sp>
        <p:nvSpPr>
          <p:cNvPr id="8" name="Rectangle: Rounded Corners 7">
            <a:extLst>
              <a:ext uri="{FF2B5EF4-FFF2-40B4-BE49-F238E27FC236}">
                <a16:creationId xmlns:a16="http://schemas.microsoft.com/office/drawing/2014/main" id="{CBA3BDC2-3CB7-4635-84C8-39B92EE0D61C}"/>
              </a:ext>
            </a:extLst>
          </p:cNvPr>
          <p:cNvSpPr/>
          <p:nvPr/>
        </p:nvSpPr>
        <p:spPr>
          <a:xfrm>
            <a:off x="2814044" y="1340615"/>
            <a:ext cx="5860915" cy="62640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Analyzing the current state of the </a:t>
            </a:r>
            <a:r>
              <a:rPr lang="en-US" b="1" dirty="0">
                <a:solidFill>
                  <a:schemeClr val="tx1"/>
                </a:solidFill>
              </a:rPr>
              <a:t>Teams </a:t>
            </a:r>
            <a:r>
              <a:rPr lang="en-US" dirty="0">
                <a:solidFill>
                  <a:schemeClr val="tx1"/>
                </a:solidFill>
              </a:rPr>
              <a:t>workload on </a:t>
            </a:r>
            <a:r>
              <a:rPr lang="en-US" b="1" dirty="0">
                <a:solidFill>
                  <a:schemeClr val="tx1"/>
                </a:solidFill>
              </a:rPr>
              <a:t>Prod</a:t>
            </a:r>
            <a:r>
              <a:rPr lang="en-US" dirty="0">
                <a:solidFill>
                  <a:schemeClr val="tx1"/>
                </a:solidFill>
              </a:rPr>
              <a:t> tenant</a:t>
            </a:r>
          </a:p>
        </p:txBody>
      </p:sp>
      <p:graphicFrame>
        <p:nvGraphicFramePr>
          <p:cNvPr id="9" name="Table 9">
            <a:extLst>
              <a:ext uri="{FF2B5EF4-FFF2-40B4-BE49-F238E27FC236}">
                <a16:creationId xmlns:a16="http://schemas.microsoft.com/office/drawing/2014/main" id="{CD7435FB-3288-413E-A94A-26C903C81480}"/>
              </a:ext>
            </a:extLst>
          </p:cNvPr>
          <p:cNvGraphicFramePr>
            <a:graphicFrameLocks noGrp="1"/>
          </p:cNvGraphicFramePr>
          <p:nvPr/>
        </p:nvGraphicFramePr>
        <p:xfrm>
          <a:off x="2814044" y="2131060"/>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62729407"/>
                    </a:ext>
                  </a:extLst>
                </a:gridCol>
                <a:gridCol w="4064000">
                  <a:extLst>
                    <a:ext uri="{9D8B030D-6E8A-4147-A177-3AD203B41FA5}">
                      <a16:colId xmlns:a16="http://schemas.microsoft.com/office/drawing/2014/main" val="3854392766"/>
                    </a:ext>
                  </a:extLst>
                </a:gridCol>
              </a:tblGrid>
              <a:tr h="370840">
                <a:tc gridSpan="2">
                  <a:txBody>
                    <a:bodyPr/>
                    <a:lstStyle/>
                    <a:p>
                      <a:pPr algn="ctr"/>
                      <a:r>
                        <a:rPr lang="en-US" dirty="0" err="1"/>
                        <a:t>TeamsTeams</a:t>
                      </a:r>
                      <a:r>
                        <a:rPr lang="en-US" dirty="0"/>
                        <a:t> (1/14)</a:t>
                      </a:r>
                    </a:p>
                  </a:txBody>
                  <a:tcPr/>
                </a:tc>
                <a:tc hMerge="1">
                  <a:txBody>
                    <a:bodyPr/>
                    <a:lstStyle/>
                    <a:p>
                      <a:endParaRPr lang="en-US" dirty="0"/>
                    </a:p>
                  </a:txBody>
                  <a:tcPr/>
                </a:tc>
                <a:extLst>
                  <a:ext uri="{0D108BD9-81ED-4DB2-BD59-A6C34878D82A}">
                    <a16:rowId xmlns:a16="http://schemas.microsoft.com/office/drawing/2014/main" val="3579367554"/>
                  </a:ext>
                </a:extLst>
              </a:tr>
              <a:tr h="370840">
                <a:tc>
                  <a:txBody>
                    <a:bodyPr/>
                    <a:lstStyle/>
                    <a:p>
                      <a:r>
                        <a:rPr lang="en-US" dirty="0"/>
                        <a:t>DisplayName</a:t>
                      </a:r>
                    </a:p>
                  </a:txBody>
                  <a:tcPr/>
                </a:tc>
                <a:tc>
                  <a:txBody>
                    <a:bodyPr/>
                    <a:lstStyle/>
                    <a:p>
                      <a:r>
                        <a:rPr lang="en-US" dirty="0"/>
                        <a:t>IP Forum: Digital Workplace</a:t>
                      </a:r>
                    </a:p>
                  </a:txBody>
                  <a:tcPr/>
                </a:tc>
                <a:extLst>
                  <a:ext uri="{0D108BD9-81ED-4DB2-BD59-A6C34878D82A}">
                    <a16:rowId xmlns:a16="http://schemas.microsoft.com/office/drawing/2014/main" val="3827278011"/>
                  </a:ext>
                </a:extLst>
              </a:tr>
              <a:tr h="370840">
                <a:tc>
                  <a:txBody>
                    <a:bodyPr/>
                    <a:lstStyle/>
                    <a:p>
                      <a:r>
                        <a:rPr lang="en-US" dirty="0"/>
                        <a:t>Description</a:t>
                      </a:r>
                    </a:p>
                  </a:txBody>
                  <a:tcPr/>
                </a:tc>
                <a:tc>
                  <a:txBody>
                    <a:bodyPr/>
                    <a:lstStyle/>
                    <a:p>
                      <a:r>
                        <a:rPr lang="en-US" dirty="0"/>
                        <a:t>Discussions around the DW IP</a:t>
                      </a:r>
                    </a:p>
                  </a:txBody>
                  <a:tcPr/>
                </a:tc>
                <a:extLst>
                  <a:ext uri="{0D108BD9-81ED-4DB2-BD59-A6C34878D82A}">
                    <a16:rowId xmlns:a16="http://schemas.microsoft.com/office/drawing/2014/main" val="836305969"/>
                  </a:ext>
                </a:extLst>
              </a:tr>
              <a:tr h="370840">
                <a:tc>
                  <a:txBody>
                    <a:bodyPr/>
                    <a:lstStyle/>
                    <a:p>
                      <a:r>
                        <a:rPr lang="en-US" dirty="0" err="1"/>
                        <a:t>GroupID</a:t>
                      </a:r>
                      <a:endParaRPr lang="en-US" dirty="0"/>
                    </a:p>
                  </a:txBody>
                  <a:tcPr/>
                </a:tc>
                <a:tc>
                  <a:txBody>
                    <a:bodyPr/>
                    <a:lstStyle/>
                    <a:p>
                      <a:r>
                        <a:rPr lang="en-US" dirty="0"/>
                        <a:t>{34256-72435-18354-24682-20154}</a:t>
                      </a:r>
                    </a:p>
                  </a:txBody>
                  <a:tcPr/>
                </a:tc>
                <a:extLst>
                  <a:ext uri="{0D108BD9-81ED-4DB2-BD59-A6C34878D82A}">
                    <a16:rowId xmlns:a16="http://schemas.microsoft.com/office/drawing/2014/main" val="1521744481"/>
                  </a:ext>
                </a:extLst>
              </a:tr>
              <a:tr h="370840">
                <a:tc>
                  <a:txBody>
                    <a:bodyPr/>
                    <a:lstStyle/>
                    <a:p>
                      <a:r>
                        <a:rPr lang="en-US" dirty="0" err="1"/>
                        <a:t>MailNickName</a:t>
                      </a:r>
                      <a:endParaRPr lang="en-US" dirty="0"/>
                    </a:p>
                  </a:txBody>
                  <a:tcPr/>
                </a:tc>
                <a:tc>
                  <a:txBody>
                    <a:bodyPr/>
                    <a:lstStyle/>
                    <a:p>
                      <a:r>
                        <a:rPr lang="en-US" dirty="0" err="1"/>
                        <a:t>IPForumDW</a:t>
                      </a:r>
                      <a:endParaRPr lang="en-US" dirty="0"/>
                    </a:p>
                  </a:txBody>
                  <a:tcPr/>
                </a:tc>
                <a:extLst>
                  <a:ext uri="{0D108BD9-81ED-4DB2-BD59-A6C34878D82A}">
                    <a16:rowId xmlns:a16="http://schemas.microsoft.com/office/drawing/2014/main" val="3433416371"/>
                  </a:ext>
                </a:extLst>
              </a:tr>
              <a:tr h="370840">
                <a:tc>
                  <a:txBody>
                    <a:bodyPr/>
                    <a:lstStyle/>
                    <a:p>
                      <a:r>
                        <a:rPr lang="en-US" dirty="0" err="1"/>
                        <a:t>AllowGiphy</a:t>
                      </a:r>
                      <a:endParaRPr lang="en-US" dirty="0"/>
                    </a:p>
                  </a:txBody>
                  <a:tcPr/>
                </a:tc>
                <a:tc>
                  <a:txBody>
                    <a:bodyPr/>
                    <a:lstStyle/>
                    <a:p>
                      <a:r>
                        <a:rPr lang="en-US" dirty="0"/>
                        <a:t>$True</a:t>
                      </a:r>
                    </a:p>
                  </a:txBody>
                  <a:tcPr/>
                </a:tc>
                <a:extLst>
                  <a:ext uri="{0D108BD9-81ED-4DB2-BD59-A6C34878D82A}">
                    <a16:rowId xmlns:a16="http://schemas.microsoft.com/office/drawing/2014/main" val="3065233159"/>
                  </a:ext>
                </a:extLst>
              </a:tr>
              <a:tr h="370840">
                <a:tc>
                  <a:txBody>
                    <a:bodyPr/>
                    <a:lstStyle/>
                    <a:p>
                      <a:r>
                        <a:rPr lang="en-US" dirty="0" err="1"/>
                        <a:t>AllowStickersAndMemes</a:t>
                      </a:r>
                      <a:endParaRPr lang="en-US" dirty="0"/>
                    </a:p>
                  </a:txBody>
                  <a:tcPr/>
                </a:tc>
                <a:tc>
                  <a:txBody>
                    <a:bodyPr/>
                    <a:lstStyle/>
                    <a:p>
                      <a:r>
                        <a:rPr lang="en-US" dirty="0"/>
                        <a:t>$False</a:t>
                      </a:r>
                    </a:p>
                  </a:txBody>
                  <a:tcPr/>
                </a:tc>
                <a:extLst>
                  <a:ext uri="{0D108BD9-81ED-4DB2-BD59-A6C34878D82A}">
                    <a16:rowId xmlns:a16="http://schemas.microsoft.com/office/drawing/2014/main" val="2306027783"/>
                  </a:ext>
                </a:extLst>
              </a:tr>
            </a:tbl>
          </a:graphicData>
        </a:graphic>
      </p:graphicFrame>
    </p:spTree>
    <p:extLst>
      <p:ext uri="{BB962C8B-B14F-4D97-AF65-F5344CB8AC3E}">
        <p14:creationId xmlns:p14="http://schemas.microsoft.com/office/powerpoint/2010/main" val="22959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1D6931-3B1E-429A-8015-116C1BDDCB11}"/>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A7DFF286-6ED9-4AA9-91A4-01A62A968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6">
            <a:extLst>
              <a:ext uri="{FF2B5EF4-FFF2-40B4-BE49-F238E27FC236}">
                <a16:creationId xmlns:a16="http://schemas.microsoft.com/office/drawing/2014/main" id="{7CDA0352-86BD-4EB1-9E6C-759180E599B2}"/>
              </a:ext>
            </a:extLst>
          </p:cNvPr>
          <p:cNvSpPr txBox="1">
            <a:spLocks/>
          </p:cNvSpPr>
          <p:nvPr/>
        </p:nvSpPr>
        <p:spPr>
          <a:xfrm>
            <a:off x="2079625" y="431841"/>
            <a:ext cx="9144000" cy="553998"/>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defTabSz="914400">
              <a:lnSpc>
                <a:spcPct val="90000"/>
              </a:lnSpc>
            </a:pPr>
            <a:r>
              <a:rPr lang="en-US" sz="3200" dirty="0">
                <a:solidFill>
                  <a:schemeClr val="tx1"/>
                </a:solidFill>
                <a:ea typeface="+mj-ea"/>
                <a:cs typeface="+mj-cs"/>
              </a:rPr>
              <a:t>Additional Resources</a:t>
            </a:r>
          </a:p>
        </p:txBody>
      </p:sp>
      <p:sp>
        <p:nvSpPr>
          <p:cNvPr id="12" name="TextBox 11">
            <a:extLst>
              <a:ext uri="{FF2B5EF4-FFF2-40B4-BE49-F238E27FC236}">
                <a16:creationId xmlns:a16="http://schemas.microsoft.com/office/drawing/2014/main" id="{6D8416B7-FF60-40A8-B670-070688E14F43}"/>
              </a:ext>
            </a:extLst>
          </p:cNvPr>
          <p:cNvSpPr txBox="1"/>
          <p:nvPr/>
        </p:nvSpPr>
        <p:spPr>
          <a:xfrm>
            <a:off x="876300" y="1857375"/>
            <a:ext cx="10896600" cy="338554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Official Website:</a:t>
            </a:r>
          </a:p>
          <a:p>
            <a:pPr lvl="2"/>
            <a:r>
              <a:rPr lang="en-US" sz="2000" dirty="0">
                <a:gradFill>
                  <a:gsLst>
                    <a:gs pos="2917">
                      <a:schemeClr val="tx1"/>
                    </a:gs>
                    <a:gs pos="30000">
                      <a:schemeClr val="tx1"/>
                    </a:gs>
                  </a:gsLst>
                  <a:lin ang="5400000" scaled="0"/>
                </a:gradFill>
                <a:hlinkClick r:id="rId4"/>
              </a:rPr>
              <a:t>http://Office365DSC.com</a:t>
            </a:r>
            <a:r>
              <a:rPr lang="en-US" sz="2000" dirty="0">
                <a:gradFill>
                  <a:gsLst>
                    <a:gs pos="2917">
                      <a:schemeClr val="tx1"/>
                    </a:gs>
                    <a:gs pos="30000">
                      <a:schemeClr val="tx1"/>
                    </a:gs>
                  </a:gsLst>
                  <a:lin ang="5400000" scaled="0"/>
                </a:gradFill>
              </a:rPr>
              <a:t> </a:t>
            </a:r>
          </a:p>
          <a:p>
            <a:pPr lvl="2"/>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YouTube channel:</a:t>
            </a:r>
          </a:p>
          <a:p>
            <a:pPr lvl="1"/>
            <a:r>
              <a:rPr lang="en-US" sz="20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5"/>
              </a:rPr>
              <a:t>aka.ms/O365DSCVideos</a:t>
            </a:r>
            <a:endParaRPr lang="en-US" sz="2000" dirty="0">
              <a:gradFill>
                <a:gsLst>
                  <a:gs pos="2917">
                    <a:schemeClr val="tx1"/>
                  </a:gs>
                  <a:gs pos="30000">
                    <a:schemeClr val="tx1"/>
                  </a:gs>
                </a:gsLst>
                <a:lin ang="5400000" scaled="0"/>
              </a:gradFill>
            </a:endParaRPr>
          </a:p>
          <a:p>
            <a:pPr lvl="1"/>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Microsoft Virtual Academy session on DSC and ReverseDSC</a:t>
            </a:r>
          </a:p>
          <a:p>
            <a:r>
              <a:rPr lang="en-US" sz="2000" dirty="0">
                <a:gradFill>
                  <a:gsLst>
                    <a:gs pos="2917">
                      <a:schemeClr val="tx1"/>
                    </a:gs>
                    <a:gs pos="30000">
                      <a:schemeClr val="tx1"/>
                    </a:gs>
                  </a:gsLst>
                  <a:lin ang="5400000" scaled="0"/>
                </a:gradFill>
              </a:rPr>
              <a:t>	</a:t>
            </a:r>
            <a:r>
              <a:rPr lang="en-US" sz="2000" dirty="0">
                <a:hlinkClick r:id="rId6"/>
              </a:rPr>
              <a:t>https://channel9.msdn.com/Series/SharePoint-Automation-with-DSC</a:t>
            </a:r>
            <a:endParaRPr lang="en-US" sz="2000" dirty="0"/>
          </a:p>
          <a:p>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Nik Charlebois’ Blog</a:t>
            </a:r>
          </a:p>
          <a:p>
            <a:r>
              <a:rPr lang="en-US" sz="20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7"/>
              </a:rPr>
              <a:t>https://NikCharlebois.com</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420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4D6A-8B08-460D-BB05-58196593975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060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Desired State Configuration</a:t>
            </a:r>
          </a:p>
        </p:txBody>
      </p:sp>
      <p:sp>
        <p:nvSpPr>
          <p:cNvPr id="4" name="TextBox 3">
            <a:extLst>
              <a:ext uri="{FF2B5EF4-FFF2-40B4-BE49-F238E27FC236}">
                <a16:creationId xmlns:a16="http://schemas.microsoft.com/office/drawing/2014/main" id="{73DD210E-154A-433A-A9CC-BB442BC0CC3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0F38FEDC-4370-4722-AB8E-F4366DDB0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1119CFC-E6D3-4D2F-85BB-36916CC0BEF0}"/>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205790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135909" y="447167"/>
            <a:ext cx="9144000" cy="553998"/>
          </a:xfrm>
        </p:spPr>
        <p:txBody>
          <a:bodyPr vert="horz" lIns="91440" tIns="45720" rIns="91440" bIns="45720" rtlCol="0" anchor="ctr">
            <a:normAutofit fontScale="90000"/>
          </a:bodyPr>
          <a:lstStyle/>
          <a:p>
            <a:pPr defTabSz="914400">
              <a:lnSpc>
                <a:spcPct val="90000"/>
              </a:lnSpc>
            </a:pPr>
            <a:r>
              <a:rPr lang="en-US" sz="3700" dirty="0">
                <a:solidFill>
                  <a:schemeClr val="tx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1415251" y="2826335"/>
            <a:ext cx="9144000" cy="307777"/>
          </a:xfrm>
        </p:spPr>
        <p:txBody>
          <a:bodyPr vert="horz" lIns="91440" tIns="45720" rIns="91440" bIns="45720" rtlCol="0" anchor="ctr">
            <a:noAutofit/>
          </a:bodyPr>
          <a:lstStyle/>
          <a:p>
            <a:pPr marL="342900" indent="-228600" defTabSz="914400">
              <a:lnSpc>
                <a:spcPct val="90000"/>
              </a:lnSpc>
              <a:buFont typeface="Arial" panose="020B0604020202020204" pitchFamily="34" charset="0"/>
              <a:buChar char="•"/>
            </a:pPr>
            <a:r>
              <a:rPr lang="en-US" sz="2400" dirty="0">
                <a:solidFill>
                  <a:srgbClr val="000000"/>
                </a:solidFill>
              </a:rPr>
              <a:t>Deployment Automation and monitoring solution;</a:t>
            </a:r>
          </a:p>
          <a:p>
            <a:pPr marL="342900" indent="-228600" defTabSz="914400">
              <a:lnSpc>
                <a:spcPct val="90000"/>
              </a:lnSpc>
              <a:buFont typeface="Arial" panose="020B0604020202020204" pitchFamily="34" charset="0"/>
              <a:buChar char="•"/>
            </a:pPr>
            <a:endParaRPr lang="en-US" sz="2400" dirty="0">
              <a:solidFill>
                <a:srgbClr val="000000"/>
              </a:solidFill>
            </a:endParaRPr>
          </a:p>
          <a:p>
            <a:pPr marL="342900" indent="-228600" defTabSz="914400">
              <a:lnSpc>
                <a:spcPct val="90000"/>
              </a:lnSpc>
              <a:buFont typeface="Arial" panose="020B0604020202020204" pitchFamily="34" charset="0"/>
              <a:buChar char="•"/>
            </a:pPr>
            <a:r>
              <a:rPr lang="en-US" sz="2400" dirty="0">
                <a:solidFill>
                  <a:srgbClr val="000000"/>
                </a:solidFill>
              </a:rPr>
              <a:t>Ensures that environments get to &amp; stay in their Desired State;</a:t>
            </a:r>
          </a:p>
          <a:p>
            <a:pPr marL="342900" indent="-228600" defTabSz="914400">
              <a:lnSpc>
                <a:spcPct val="90000"/>
              </a:lnSpc>
              <a:buFont typeface="Arial" panose="020B0604020202020204" pitchFamily="34" charset="0"/>
              <a:buChar char="•"/>
            </a:pPr>
            <a:endParaRPr lang="en-US" sz="2400" dirty="0">
              <a:solidFill>
                <a:srgbClr val="000000"/>
              </a:solidFill>
            </a:endParaRPr>
          </a:p>
          <a:p>
            <a:pPr marL="342900" indent="-228600" defTabSz="914400">
              <a:lnSpc>
                <a:spcPct val="90000"/>
              </a:lnSpc>
              <a:buFont typeface="Arial" panose="020B0604020202020204" pitchFamily="34" charset="0"/>
              <a:buChar char="•"/>
            </a:pPr>
            <a:r>
              <a:rPr lang="en-US" sz="2400" dirty="0">
                <a:solidFill>
                  <a:srgbClr val="000000"/>
                </a:solidFill>
              </a:rPr>
              <a:t>PowerShell 4.0+ (therefore no support for SP2010);</a:t>
            </a:r>
          </a:p>
        </p:txBody>
      </p:sp>
      <p:sp>
        <p:nvSpPr>
          <p:cNvPr id="4" name="TextBox 3">
            <a:extLst>
              <a:ext uri="{FF2B5EF4-FFF2-40B4-BE49-F238E27FC236}">
                <a16:creationId xmlns:a16="http://schemas.microsoft.com/office/drawing/2014/main" id="{7DD79CDE-CBF1-4D81-8752-F7FA78E7C27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D95C8757-9CF1-424B-A888-21555A6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B6AA18E-EB3D-42EC-A974-403A0C3166C7}"/>
              </a:ext>
            </a:extLst>
          </p:cNvPr>
          <p:cNvPicPr>
            <a:picLocks noChangeAspect="1"/>
          </p:cNvPicPr>
          <p:nvPr/>
        </p:nvPicPr>
        <p:blipFill>
          <a:blip r:embed="rId4"/>
          <a:stretch>
            <a:fillRect/>
          </a:stretch>
        </p:blipFill>
        <p:spPr>
          <a:xfrm>
            <a:off x="-18380" y="-4594"/>
            <a:ext cx="119429" cy="6858000"/>
          </a:xfrm>
          <a:prstGeom prst="rect">
            <a:avLst/>
          </a:prstGeom>
        </p:spPr>
      </p:pic>
      <p:pic>
        <p:nvPicPr>
          <p:cNvPr id="1026" name="Picture 2" descr="See the source image">
            <a:extLst>
              <a:ext uri="{FF2B5EF4-FFF2-40B4-BE49-F238E27FC236}">
                <a16:creationId xmlns:a16="http://schemas.microsoft.com/office/drawing/2014/main" id="{DF36611E-D6C7-4C96-B638-A428E0D70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4484" y="387777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021788" y="463792"/>
            <a:ext cx="9144000" cy="553998"/>
          </a:xfrm>
        </p:spPr>
        <p:txBody>
          <a:bodyPr vert="horz" lIns="91440" tIns="45720" rIns="91440" bIns="45720" rtlCol="0" anchor="ctr">
            <a:normAutofit fontScale="90000"/>
          </a:bodyPr>
          <a:lstStyle/>
          <a:p>
            <a:pPr defTabSz="914400">
              <a:lnSpc>
                <a:spcPct val="90000"/>
              </a:lnSpc>
            </a:pPr>
            <a:r>
              <a:rPr lang="en-US" sz="4400" dirty="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695036" y="2189018"/>
            <a:ext cx="9144000" cy="307777"/>
          </a:xfrm>
        </p:spPr>
        <p:txBody>
          <a:bodyPr vert="horz" lIns="91440" tIns="45720" rIns="91440" bIns="45720" rtlCol="0">
            <a:normAutofit fontScale="85000" lnSpcReduction="20000"/>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4" name="Picture 3">
            <a:extLst>
              <a:ext uri="{FF2B5EF4-FFF2-40B4-BE49-F238E27FC236}">
                <a16:creationId xmlns:a16="http://schemas.microsoft.com/office/drawing/2014/main" id="{68226EB7-F4F0-40DA-98FF-7F6C746166F0}"/>
              </a:ext>
            </a:extLst>
          </p:cNvPr>
          <p:cNvPicPr>
            <a:picLocks noChangeAspect="1"/>
          </p:cNvPicPr>
          <p:nvPr/>
        </p:nvPicPr>
        <p:blipFill>
          <a:blip r:embed="rId3"/>
          <a:stretch>
            <a:fillRect/>
          </a:stretch>
        </p:blipFill>
        <p:spPr>
          <a:xfrm>
            <a:off x="1460809" y="2672612"/>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38CDFBA-8FAA-4EC4-A162-200B9E129F3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10462D2E-500C-414E-9957-4A84521CC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8DA972-3C5B-4EB8-BCA5-B01E6320B12D}"/>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3271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021788" y="455285"/>
            <a:ext cx="9144000" cy="553998"/>
          </a:xfrm>
        </p:spPr>
        <p:txBody>
          <a:bodyPr vert="horz" lIns="91440" tIns="45720" rIns="91440" bIns="45720" rtlCol="0" anchor="ctr">
            <a:normAutofit fontScale="90000"/>
          </a:bodyPr>
          <a:lstStyle/>
          <a:p>
            <a:pPr defTabSz="914400">
              <a:lnSpc>
                <a:spcPct val="90000"/>
              </a:lnSpc>
            </a:pPr>
            <a:r>
              <a:rPr lang="en-US" sz="4400" dirty="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151937" y="2761275"/>
            <a:ext cx="9144000" cy="307777"/>
          </a:xfrm>
        </p:spPr>
        <p:txBody>
          <a:bodyPr vert="horz" lIns="91440" tIns="45720" rIns="91440" bIns="45720" rtlCol="0">
            <a:no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dirty="0">
                <a:solidFill>
                  <a:schemeClr val="tx1"/>
                </a:solidFill>
              </a:rPr>
              <a:t>  </a:t>
            </a:r>
          </a:p>
          <a:p>
            <a:pPr marL="0" indent="0" defTabSz="914400">
              <a:lnSpc>
                <a:spcPct val="90000"/>
              </a:lnSpc>
              <a:buNone/>
            </a:pPr>
            <a:endParaRPr lang="en-US" sz="2400" b="1" u="sng" dirty="0">
              <a:solidFill>
                <a:schemeClr val="tx1"/>
              </a:solidFill>
            </a:endParaRPr>
          </a:p>
          <a:p>
            <a:pPr marL="0" indent="0" defTabSz="914400">
              <a:lnSpc>
                <a:spcPct val="90000"/>
              </a:lnSpc>
              <a:buNone/>
            </a:pPr>
            <a:r>
              <a:rPr lang="en-US" sz="2400" dirty="0">
                <a:solidFill>
                  <a:schemeClr val="tx1"/>
                </a:solidFill>
              </a:rPr>
              <a:t>  </a:t>
            </a:r>
            <a:r>
              <a:rPr lang="en-US" sz="2400" b="1" u="sng" dirty="0">
                <a:solidFill>
                  <a:schemeClr val="tx1"/>
                </a:solidFill>
              </a:rPr>
              <a:t>Imperative:</a:t>
            </a:r>
            <a:endParaRPr lang="en-US" sz="2400" b="1" u="sng" dirty="0">
              <a:solidFill>
                <a:schemeClr val="tx1"/>
              </a:solidFill>
              <a:latin typeface="+mn-lt"/>
              <a:cs typeface="+mn-cs"/>
            </a:endParaRPr>
          </a:p>
        </p:txBody>
      </p:sp>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3"/>
          <a:stretch>
            <a:fillRect/>
          </a:stretch>
        </p:blipFill>
        <p:spPr>
          <a:xfrm>
            <a:off x="2205194" y="4914437"/>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F09DAAD-00B6-4EBE-8C19-29F4E228224C}"/>
              </a:ext>
            </a:extLst>
          </p:cNvPr>
          <p:cNvPicPr>
            <a:picLocks noChangeAspect="1"/>
          </p:cNvPicPr>
          <p:nvPr/>
        </p:nvPicPr>
        <p:blipFill>
          <a:blip r:embed="rId4"/>
          <a:stretch>
            <a:fillRect/>
          </a:stretch>
        </p:blipFill>
        <p:spPr>
          <a:xfrm>
            <a:off x="2205194" y="2029755"/>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FCCCEFB7-2D5F-45E1-A0E8-42920B32F28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7" name="Picture 6" descr="See the source image">
            <a:extLst>
              <a:ext uri="{FF2B5EF4-FFF2-40B4-BE49-F238E27FC236}">
                <a16:creationId xmlns:a16="http://schemas.microsoft.com/office/drawing/2014/main" id="{7DDB8514-3BD6-492D-A563-03968A101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BCE47B6-7B78-4EDF-AC22-71F865F369BE}"/>
              </a:ext>
            </a:extLst>
          </p:cNvPr>
          <p:cNvPicPr>
            <a:picLocks noChangeAspect="1"/>
          </p:cNvPicPr>
          <p:nvPr/>
        </p:nvPicPr>
        <p:blipFill>
          <a:blip r:embed="rId6"/>
          <a:stretch>
            <a:fillRect/>
          </a:stretch>
        </p:blipFill>
        <p:spPr>
          <a:xfrm>
            <a:off x="-18380" y="-4594"/>
            <a:ext cx="119429" cy="6858000"/>
          </a:xfrm>
          <a:prstGeom prst="rect">
            <a:avLst/>
          </a:prstGeom>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BE9E0215C8F04EBB53A543308D25E6" ma:contentTypeVersion="12" ma:contentTypeDescription="Create a new document." ma:contentTypeScope="" ma:versionID="c5666d59174ce9953bfe027858525aa1">
  <xsd:schema xmlns:xsd="http://www.w3.org/2001/XMLSchema" xmlns:xs="http://www.w3.org/2001/XMLSchema" xmlns:p="http://schemas.microsoft.com/office/2006/metadata/properties" xmlns:ns2="edfa4d0b-1a07-42fd-8f72-c560557e798e" xmlns:ns3="b083d7a0-b94e-416b-a08b-fb80460409de" targetNamespace="http://schemas.microsoft.com/office/2006/metadata/properties" ma:root="true" ma:fieldsID="8077967a4f4611d4629537f8a67c1914" ns2:_="" ns3:_="">
    <xsd:import namespace="edfa4d0b-1a07-42fd-8f72-c560557e798e"/>
    <xsd:import namespace="b083d7a0-b94e-416b-a08b-fb80460409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fa4d0b-1a07-42fd-8f72-c560557e7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83d7a0-b94e-416b-a08b-fb80460409d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edfa4d0b-1a07-42fd-8f72-c560557e798e"/>
    <ds:schemaRef ds:uri="http://schemas.microsoft.com/office/infopath/2007/PartnerControls"/>
    <ds:schemaRef ds:uri="http://purl.org/dc/terms/"/>
    <ds:schemaRef ds:uri="http://schemas.microsoft.com/office/2006/metadata/properties"/>
    <ds:schemaRef ds:uri="b083d7a0-b94e-416b-a08b-fb80460409de"/>
    <ds:schemaRef ds:uri="http://schemas.microsoft.com/office/2006/documentManagement/types"/>
    <ds:schemaRef ds:uri="http://purl.org/dc/dcmitype/"/>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FF4A91F-959C-4A51-9BDC-356DEB2B87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fa4d0b-1a07-42fd-8f72-c560557e798e"/>
    <ds:schemaRef ds:uri="b083d7a0-b94e-416b-a08b-fb80460409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5138</TotalTime>
  <Words>2126</Words>
  <Application>Microsoft Office PowerPoint</Application>
  <PresentationFormat>Widescreen</PresentationFormat>
  <Paragraphs>451</Paragraphs>
  <Slides>56</Slides>
  <Notes>22</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56</vt:i4>
      </vt:variant>
    </vt:vector>
  </HeadingPairs>
  <TitlesOfParts>
    <vt:vector size="68" baseType="lpstr">
      <vt:lpstr>Arial</vt:lpstr>
      <vt:lpstr>Arial Nova Light</vt:lpstr>
      <vt:lpstr>Consolas</vt:lpstr>
      <vt:lpstr>Segoe</vt:lpstr>
      <vt:lpstr>Segoe UI</vt:lpstr>
      <vt:lpstr>Segoe UI Light</vt:lpstr>
      <vt:lpstr>Segoe UI Semibold</vt:lpstr>
      <vt:lpstr>Segoe UI Semilight</vt:lpstr>
      <vt:lpstr>Wingdings</vt:lpstr>
      <vt:lpstr>WHITE TEMPLATE</vt:lpstr>
      <vt:lpstr>5-30055_SharePoint Template 2012 - 16x9 - White Background</vt:lpstr>
      <vt:lpstr>9-51052_Microsoft_Ready_Template_Light</vt:lpstr>
      <vt:lpstr>PowerPoint Presentation</vt:lpstr>
      <vt:lpstr>‏@NikCharlebois</vt:lpstr>
      <vt:lpstr>Managing Expectations</vt:lpstr>
      <vt:lpstr>Agenda</vt:lpstr>
      <vt:lpstr>Famous Last Words</vt:lpstr>
      <vt:lpstr>Desired State Configuration</vt:lpstr>
      <vt:lpstr>PowerShell DSC (10,000 feet overview)</vt:lpstr>
      <vt:lpstr>Difference with Classic PowerShell</vt:lpstr>
      <vt:lpstr>Difference with Classic PowerShell</vt:lpstr>
      <vt:lpstr>Monitor Configuration Drifts</vt:lpstr>
      <vt:lpstr>Ensure</vt:lpstr>
      <vt:lpstr>DSC Modules</vt:lpstr>
      <vt:lpstr>Demo 1</vt:lpstr>
      <vt:lpstr>Office365DSC</vt:lpstr>
      <vt:lpstr>What does Office 365 DSC have to offer?</vt:lpstr>
      <vt:lpstr>Office365DSC</vt:lpstr>
      <vt:lpstr>Logic Flow</vt:lpstr>
      <vt:lpstr>Community</vt:lpstr>
      <vt:lpstr>Official Website</vt:lpstr>
      <vt:lpstr>PowerPoint Presentation</vt:lpstr>
      <vt:lpstr>PowerPoint Presentation</vt:lpstr>
      <vt:lpstr>PowerPoint Presentation</vt:lpstr>
      <vt:lpstr>Partner – SysKit Trace</vt:lpstr>
      <vt:lpstr>Demo 2</vt:lpstr>
      <vt:lpstr>ReverseDSC</vt:lpstr>
      <vt:lpstr>ReverseDSC</vt:lpstr>
      <vt:lpstr>ReverseDSC Scenarios</vt:lpstr>
      <vt:lpstr>Demo 3</vt:lpstr>
      <vt:lpstr>Demo 4</vt:lpstr>
      <vt:lpstr>Azure Automation</vt:lpstr>
      <vt:lpstr>Dedicated Virtual Machine Agent</vt:lpstr>
      <vt:lpstr>Pull Server</vt:lpstr>
      <vt:lpstr>Overview of AADSC</vt:lpstr>
      <vt:lpstr>Overview of AADSC[…]</vt:lpstr>
      <vt:lpstr>Process – With Dedicated VM Agent</vt:lpstr>
      <vt:lpstr>Azure Automation</vt:lpstr>
      <vt:lpstr>Azure DevOPS</vt:lpstr>
      <vt:lpstr>Azure DevOPS</vt:lpstr>
      <vt:lpstr>“Agentless Process” with Pipelines</vt:lpstr>
      <vt:lpstr>Monitoring Process</vt:lpstr>
      <vt:lpstr>Demo 5</vt:lpstr>
      <vt:lpstr>Roadmap</vt:lpstr>
      <vt:lpstr>PowerPoint Presentation</vt:lpstr>
      <vt:lpstr>ChatOPS</vt:lpstr>
      <vt:lpstr>Scenario #1</vt:lpstr>
      <vt:lpstr>PowerPoint Presentation</vt:lpstr>
      <vt:lpstr>PowerPoint Presentation</vt:lpstr>
      <vt:lpstr>PowerPoint Presentation</vt:lpstr>
      <vt:lpstr>PowerPoint Presentation</vt:lpstr>
      <vt:lpstr>PowerPoint Presentation</vt:lpstr>
      <vt:lpstr>Scenario #2</vt:lpstr>
      <vt:lpstr>PowerPoint Presentation</vt:lpstr>
      <vt:lpstr>Scenario #3</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Charlebois</dc:creator>
  <cp:lastModifiedBy>Nik Charlebois</cp:lastModifiedBy>
  <cp:revision>13</cp:revision>
  <dcterms:created xsi:type="dcterms:W3CDTF">2020-02-18T21:46:18Z</dcterms:created>
  <dcterms:modified xsi:type="dcterms:W3CDTF">2020-04-03T19:40:29Z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0x0101000CBE9E0215C8F04EBB53A543308D25E6</vt:lpwstr>
  </property>
</Properties>
</file>